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70" r:id="rId5"/>
    <p:sldId id="269" r:id="rId6"/>
    <p:sldId id="258" r:id="rId7"/>
    <p:sldId id="276" r:id="rId8"/>
    <p:sldId id="259" r:id="rId9"/>
    <p:sldId id="272" r:id="rId10"/>
    <p:sldId id="273" r:id="rId11"/>
    <p:sldId id="262" r:id="rId12"/>
    <p:sldId id="268" r:id="rId13"/>
    <p:sldId id="266" r:id="rId14"/>
    <p:sldId id="277" r:id="rId15"/>
    <p:sldId id="278" r:id="rId16"/>
    <p:sldId id="279" r:id="rId17"/>
    <p:sldId id="295" r:id="rId18"/>
    <p:sldId id="296" r:id="rId19"/>
    <p:sldId id="297" r:id="rId20"/>
    <p:sldId id="280" r:id="rId21"/>
    <p:sldId id="281" r:id="rId22"/>
    <p:sldId id="284" r:id="rId23"/>
    <p:sldId id="267" r:id="rId24"/>
    <p:sldId id="285" r:id="rId25"/>
    <p:sldId id="286" r:id="rId26"/>
    <p:sldId id="282" r:id="rId27"/>
    <p:sldId id="283" r:id="rId28"/>
    <p:sldId id="290" r:id="rId29"/>
    <p:sldId id="287" r:id="rId30"/>
    <p:sldId id="264" r:id="rId31"/>
    <p:sldId id="291" r:id="rId32"/>
    <p:sldId id="292" r:id="rId33"/>
    <p:sldId id="293" r:id="rId34"/>
    <p:sldId id="265" r:id="rId35"/>
    <p:sldId id="298" r:id="rId36"/>
    <p:sldId id="299" r:id="rId37"/>
    <p:sldId id="300" r:id="rId38"/>
    <p:sldId id="301" r:id="rId39"/>
    <p:sldId id="261" r:id="rId40"/>
    <p:sldId id="26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4"/>
  </p:normalViewPr>
  <p:slideViewPr>
    <p:cSldViewPr snapToGrid="0">
      <p:cViewPr varScale="1">
        <p:scale>
          <a:sx n="67" d="100"/>
          <a:sy n="67" d="100"/>
        </p:scale>
        <p:origin x="834"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5A444-3D64-4292-BEFB-ECE18625B97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8C1F263-5C70-48E3-B4F9-A54D9F7549EF}">
      <dgm:prSet/>
      <dgm:spPr/>
      <dgm:t>
        <a:bodyPr/>
        <a:lstStyle/>
        <a:p>
          <a:pPr algn="l">
            <a:lnSpc>
              <a:spcPct val="100000"/>
            </a:lnSpc>
          </a:pPr>
          <a:r>
            <a:rPr lang="fr-FR" dirty="0"/>
            <a:t>La lecture fréquente de textes poétiques contribue à la construction de la personnalité de l’enfant : le sens critique (choix d’un texte par l’enfant), l’appropriation esthétique (provoque une émotion comme pour la danse, la musique, la peinture, le théâtre), l’appropriation d’un vocabulaire (utile pour les phases de création), la familiarisation avec l’image poétique pour ensuite créer.</a:t>
          </a:r>
          <a:endParaRPr lang="en-US" dirty="0"/>
        </a:p>
      </dgm:t>
    </dgm:pt>
    <dgm:pt modelId="{035443B0-94F4-4504-B8B5-424B0BE8D2FD}" type="parTrans" cxnId="{FC7A1E78-8194-4950-BF36-D8E6CE26C903}">
      <dgm:prSet/>
      <dgm:spPr/>
      <dgm:t>
        <a:bodyPr/>
        <a:lstStyle/>
        <a:p>
          <a:endParaRPr lang="en-US"/>
        </a:p>
      </dgm:t>
    </dgm:pt>
    <dgm:pt modelId="{F9B73302-00EF-4F4B-B0EF-60627BF37819}" type="sibTrans" cxnId="{FC7A1E78-8194-4950-BF36-D8E6CE26C903}">
      <dgm:prSet/>
      <dgm:spPr/>
      <dgm:t>
        <a:bodyPr/>
        <a:lstStyle/>
        <a:p>
          <a:endParaRPr lang="en-US"/>
        </a:p>
      </dgm:t>
    </dgm:pt>
    <dgm:pt modelId="{FB92A387-6EDD-489F-87BC-733272797A47}">
      <dgm:prSet/>
      <dgm:spPr/>
      <dgm:t>
        <a:bodyPr/>
        <a:lstStyle/>
        <a:p>
          <a:pPr algn="l">
            <a:lnSpc>
              <a:spcPct val="100000"/>
            </a:lnSpc>
          </a:pPr>
          <a:r>
            <a:rPr lang="fr-FR" dirty="0"/>
            <a:t>L’enseignant donnera à entendre des poèmes avec une diction parfaite, nette, précise, sobre, ni trop rapide, ni trop lente, en suivant le rythme poétique…</a:t>
          </a:r>
        </a:p>
        <a:p>
          <a:pPr algn="l">
            <a:lnSpc>
              <a:spcPct val="100000"/>
            </a:lnSpc>
          </a:pPr>
          <a:r>
            <a:rPr lang="fr-FR" dirty="0"/>
            <a:t>L’enseignant jouera avec sa voix, avec le texte, suspendra certains mots, alternera le sourire et le grave, suspendra la lecture pour recommencer… mais sans trop théâtraliser pour ne pas imposer son émotion. </a:t>
          </a:r>
          <a:endParaRPr lang="en-US" dirty="0"/>
        </a:p>
      </dgm:t>
    </dgm:pt>
    <dgm:pt modelId="{EBBD718E-9E76-4152-980E-72E7A0FDCB60}" type="parTrans" cxnId="{2250ECC2-3A95-45BF-9179-F014F967A23D}">
      <dgm:prSet/>
      <dgm:spPr/>
      <dgm:t>
        <a:bodyPr/>
        <a:lstStyle/>
        <a:p>
          <a:endParaRPr lang="en-US"/>
        </a:p>
      </dgm:t>
    </dgm:pt>
    <dgm:pt modelId="{B51A1829-D82F-4A5F-9454-8AB702863D7C}" type="sibTrans" cxnId="{2250ECC2-3A95-45BF-9179-F014F967A23D}">
      <dgm:prSet/>
      <dgm:spPr/>
      <dgm:t>
        <a:bodyPr/>
        <a:lstStyle/>
        <a:p>
          <a:endParaRPr lang="en-US"/>
        </a:p>
      </dgm:t>
    </dgm:pt>
    <dgm:pt modelId="{D94F8F23-3695-FE41-928B-F144A0109974}" type="pres">
      <dgm:prSet presAssocID="{2DA5A444-3D64-4292-BEFB-ECE18625B97B}" presName="hierChild1" presStyleCnt="0">
        <dgm:presLayoutVars>
          <dgm:chPref val="1"/>
          <dgm:dir/>
          <dgm:animOne val="branch"/>
          <dgm:animLvl val="lvl"/>
          <dgm:resizeHandles/>
        </dgm:presLayoutVars>
      </dgm:prSet>
      <dgm:spPr/>
    </dgm:pt>
    <dgm:pt modelId="{D33E81BC-90CE-5E4B-9C54-85E8DEF2ECB2}" type="pres">
      <dgm:prSet presAssocID="{18C1F263-5C70-48E3-B4F9-A54D9F7549EF}" presName="hierRoot1" presStyleCnt="0"/>
      <dgm:spPr/>
    </dgm:pt>
    <dgm:pt modelId="{A73F34F8-7FB4-3C4A-886E-503B1DF44124}" type="pres">
      <dgm:prSet presAssocID="{18C1F263-5C70-48E3-B4F9-A54D9F7549EF}" presName="composite" presStyleCnt="0"/>
      <dgm:spPr/>
    </dgm:pt>
    <dgm:pt modelId="{E20BF114-8F21-664D-A39E-2E58F2E41AE5}" type="pres">
      <dgm:prSet presAssocID="{18C1F263-5C70-48E3-B4F9-A54D9F7549EF}" presName="background" presStyleLbl="node0" presStyleIdx="0" presStyleCnt="2"/>
      <dgm:spPr/>
    </dgm:pt>
    <dgm:pt modelId="{7FCC77D4-3F04-C74D-9160-49194A495897}" type="pres">
      <dgm:prSet presAssocID="{18C1F263-5C70-48E3-B4F9-A54D9F7549EF}" presName="text" presStyleLbl="fgAcc0" presStyleIdx="0" presStyleCnt="2">
        <dgm:presLayoutVars>
          <dgm:chPref val="3"/>
        </dgm:presLayoutVars>
      </dgm:prSet>
      <dgm:spPr/>
    </dgm:pt>
    <dgm:pt modelId="{7F74FD9C-7377-5F40-A32F-3A8B52972B48}" type="pres">
      <dgm:prSet presAssocID="{18C1F263-5C70-48E3-B4F9-A54D9F7549EF}" presName="hierChild2" presStyleCnt="0"/>
      <dgm:spPr/>
    </dgm:pt>
    <dgm:pt modelId="{56229475-2653-8B40-893D-355E21AB4CEB}" type="pres">
      <dgm:prSet presAssocID="{FB92A387-6EDD-489F-87BC-733272797A47}" presName="hierRoot1" presStyleCnt="0"/>
      <dgm:spPr/>
    </dgm:pt>
    <dgm:pt modelId="{46C7AFE8-EF18-9849-BB1A-1FD450D342C1}" type="pres">
      <dgm:prSet presAssocID="{FB92A387-6EDD-489F-87BC-733272797A47}" presName="composite" presStyleCnt="0"/>
      <dgm:spPr/>
    </dgm:pt>
    <dgm:pt modelId="{F02A3A8F-B0AF-6547-8DE3-FBD8B0848362}" type="pres">
      <dgm:prSet presAssocID="{FB92A387-6EDD-489F-87BC-733272797A47}" presName="background" presStyleLbl="node0" presStyleIdx="1" presStyleCnt="2"/>
      <dgm:spPr/>
    </dgm:pt>
    <dgm:pt modelId="{A9D778FB-A291-1444-A500-58B5B9965ED1}" type="pres">
      <dgm:prSet presAssocID="{FB92A387-6EDD-489F-87BC-733272797A47}" presName="text" presStyleLbl="fgAcc0" presStyleIdx="1" presStyleCnt="2">
        <dgm:presLayoutVars>
          <dgm:chPref val="3"/>
        </dgm:presLayoutVars>
      </dgm:prSet>
      <dgm:spPr/>
    </dgm:pt>
    <dgm:pt modelId="{368FB8B3-A32D-2C4B-8E02-F7CA60047EAE}" type="pres">
      <dgm:prSet presAssocID="{FB92A387-6EDD-489F-87BC-733272797A47}" presName="hierChild2" presStyleCnt="0"/>
      <dgm:spPr/>
    </dgm:pt>
  </dgm:ptLst>
  <dgm:cxnLst>
    <dgm:cxn modelId="{FC7A1E78-8194-4950-BF36-D8E6CE26C903}" srcId="{2DA5A444-3D64-4292-BEFB-ECE18625B97B}" destId="{18C1F263-5C70-48E3-B4F9-A54D9F7549EF}" srcOrd="0" destOrd="0" parTransId="{035443B0-94F4-4504-B8B5-424B0BE8D2FD}" sibTransId="{F9B73302-00EF-4F4B-B0EF-60627BF37819}"/>
    <dgm:cxn modelId="{3B2AF278-7294-DD42-9B48-BFE2D12463FE}" type="presOf" srcId="{FB92A387-6EDD-489F-87BC-733272797A47}" destId="{A9D778FB-A291-1444-A500-58B5B9965ED1}" srcOrd="0" destOrd="0" presId="urn:microsoft.com/office/officeart/2005/8/layout/hierarchy1"/>
    <dgm:cxn modelId="{2250ECC2-3A95-45BF-9179-F014F967A23D}" srcId="{2DA5A444-3D64-4292-BEFB-ECE18625B97B}" destId="{FB92A387-6EDD-489F-87BC-733272797A47}" srcOrd="1" destOrd="0" parTransId="{EBBD718E-9E76-4152-980E-72E7A0FDCB60}" sibTransId="{B51A1829-D82F-4A5F-9454-8AB702863D7C}"/>
    <dgm:cxn modelId="{E5CBD9E1-4AE2-4943-B603-1CE55A1763F4}" type="presOf" srcId="{18C1F263-5C70-48E3-B4F9-A54D9F7549EF}" destId="{7FCC77D4-3F04-C74D-9160-49194A495897}" srcOrd="0" destOrd="0" presId="urn:microsoft.com/office/officeart/2005/8/layout/hierarchy1"/>
    <dgm:cxn modelId="{3362DBFE-F57E-DC46-B389-0F885CD00FB3}" type="presOf" srcId="{2DA5A444-3D64-4292-BEFB-ECE18625B97B}" destId="{D94F8F23-3695-FE41-928B-F144A0109974}" srcOrd="0" destOrd="0" presId="urn:microsoft.com/office/officeart/2005/8/layout/hierarchy1"/>
    <dgm:cxn modelId="{BDC5043A-4C62-9742-B80B-318ED05CAE61}" type="presParOf" srcId="{D94F8F23-3695-FE41-928B-F144A0109974}" destId="{D33E81BC-90CE-5E4B-9C54-85E8DEF2ECB2}" srcOrd="0" destOrd="0" presId="urn:microsoft.com/office/officeart/2005/8/layout/hierarchy1"/>
    <dgm:cxn modelId="{E57BE032-32F2-5542-9DE6-8D7ECB4CD676}" type="presParOf" srcId="{D33E81BC-90CE-5E4B-9C54-85E8DEF2ECB2}" destId="{A73F34F8-7FB4-3C4A-886E-503B1DF44124}" srcOrd="0" destOrd="0" presId="urn:microsoft.com/office/officeart/2005/8/layout/hierarchy1"/>
    <dgm:cxn modelId="{FADB99D0-EC97-824A-82BE-8BE75653BA1F}" type="presParOf" srcId="{A73F34F8-7FB4-3C4A-886E-503B1DF44124}" destId="{E20BF114-8F21-664D-A39E-2E58F2E41AE5}" srcOrd="0" destOrd="0" presId="urn:microsoft.com/office/officeart/2005/8/layout/hierarchy1"/>
    <dgm:cxn modelId="{33C137F1-7512-EB4D-A282-72172621389F}" type="presParOf" srcId="{A73F34F8-7FB4-3C4A-886E-503B1DF44124}" destId="{7FCC77D4-3F04-C74D-9160-49194A495897}" srcOrd="1" destOrd="0" presId="urn:microsoft.com/office/officeart/2005/8/layout/hierarchy1"/>
    <dgm:cxn modelId="{6D807BE1-5F83-154A-AA77-6C90F8FEC464}" type="presParOf" srcId="{D33E81BC-90CE-5E4B-9C54-85E8DEF2ECB2}" destId="{7F74FD9C-7377-5F40-A32F-3A8B52972B48}" srcOrd="1" destOrd="0" presId="urn:microsoft.com/office/officeart/2005/8/layout/hierarchy1"/>
    <dgm:cxn modelId="{10EDF946-F6B5-B240-A1B6-2821C0E010F6}" type="presParOf" srcId="{D94F8F23-3695-FE41-928B-F144A0109974}" destId="{56229475-2653-8B40-893D-355E21AB4CEB}" srcOrd="1" destOrd="0" presId="urn:microsoft.com/office/officeart/2005/8/layout/hierarchy1"/>
    <dgm:cxn modelId="{AAA6BC69-8EC5-6A44-9D89-1222AE8AE22C}" type="presParOf" srcId="{56229475-2653-8B40-893D-355E21AB4CEB}" destId="{46C7AFE8-EF18-9849-BB1A-1FD450D342C1}" srcOrd="0" destOrd="0" presId="urn:microsoft.com/office/officeart/2005/8/layout/hierarchy1"/>
    <dgm:cxn modelId="{594DE797-C0BF-3A46-BCA7-D2871DBE1550}" type="presParOf" srcId="{46C7AFE8-EF18-9849-BB1A-1FD450D342C1}" destId="{F02A3A8F-B0AF-6547-8DE3-FBD8B0848362}" srcOrd="0" destOrd="0" presId="urn:microsoft.com/office/officeart/2005/8/layout/hierarchy1"/>
    <dgm:cxn modelId="{A9FAFF69-E664-4F45-8EDA-C08F7B3E3F76}" type="presParOf" srcId="{46C7AFE8-EF18-9849-BB1A-1FD450D342C1}" destId="{A9D778FB-A291-1444-A500-58B5B9965ED1}" srcOrd="1" destOrd="0" presId="urn:microsoft.com/office/officeart/2005/8/layout/hierarchy1"/>
    <dgm:cxn modelId="{76DB04D0-10CB-3C48-BD98-1988B0C8A5AE}" type="presParOf" srcId="{56229475-2653-8B40-893D-355E21AB4CEB}" destId="{368FB8B3-A32D-2C4B-8E02-F7CA60047E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07C19-5C2C-475A-8BD1-6B255359C3D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505BA0-A669-47E3-ADEA-0DE75317EA23}">
      <dgm:prSet/>
      <dgm:spPr/>
      <dgm:t>
        <a:bodyPr/>
        <a:lstStyle/>
        <a:p>
          <a:pPr>
            <a:lnSpc>
              <a:spcPct val="100000"/>
            </a:lnSpc>
          </a:pPr>
          <a:r>
            <a:rPr lang="en-US" dirty="0"/>
            <a:t>La voix </a:t>
          </a:r>
          <a:r>
            <a:rPr lang="en-US" dirty="0" err="1"/>
            <a:t>chantée</a:t>
          </a:r>
          <a:r>
            <a:rPr lang="en-US" dirty="0"/>
            <a:t> : à </a:t>
          </a:r>
          <a:r>
            <a:rPr lang="en-US" dirty="0" err="1"/>
            <a:t>partir</a:t>
          </a:r>
          <a:r>
            <a:rPr lang="en-US" dirty="0"/>
            <a:t> du </a:t>
          </a:r>
          <a:r>
            <a:rPr lang="en-US" dirty="0" err="1"/>
            <a:t>poème</a:t>
          </a:r>
          <a:r>
            <a:rPr lang="en-US" dirty="0"/>
            <a:t> “il </a:t>
          </a:r>
          <a:r>
            <a:rPr lang="en-US" dirty="0" err="1"/>
            <a:t>était</a:t>
          </a:r>
          <a:r>
            <a:rPr lang="en-US" dirty="0"/>
            <a:t> </a:t>
          </a:r>
          <a:r>
            <a:rPr lang="en-US" dirty="0" err="1"/>
            <a:t>une</a:t>
          </a:r>
          <a:r>
            <a:rPr lang="en-US" dirty="0"/>
            <a:t> </a:t>
          </a:r>
          <a:r>
            <a:rPr lang="en-US" dirty="0" err="1"/>
            <a:t>feuille</a:t>
          </a:r>
          <a:r>
            <a:rPr lang="en-US" dirty="0"/>
            <a:t> de Robert </a:t>
          </a:r>
          <a:r>
            <a:rPr lang="en-US" dirty="0" err="1"/>
            <a:t>Desnos</a:t>
          </a:r>
          <a:r>
            <a:rPr lang="en-US" dirty="0"/>
            <a:t>” (</a:t>
          </a:r>
          <a:r>
            <a:rPr lang="en-US" dirty="0" err="1"/>
            <a:t>cf</a:t>
          </a:r>
          <a:r>
            <a:rPr lang="en-US" dirty="0"/>
            <a:t> document </a:t>
          </a:r>
          <a:r>
            <a:rPr lang="en-US" dirty="0" err="1"/>
            <a:t>Eduscol</a:t>
          </a:r>
          <a:r>
            <a:rPr lang="en-US" dirty="0"/>
            <a:t>)  </a:t>
          </a:r>
        </a:p>
      </dgm:t>
    </dgm:pt>
    <dgm:pt modelId="{8CD24859-4C88-4D05-867B-695FFB1CDC1C}" type="parTrans" cxnId="{4C623F17-72C1-4573-8C0F-AAC1FD39B166}">
      <dgm:prSet/>
      <dgm:spPr/>
      <dgm:t>
        <a:bodyPr/>
        <a:lstStyle/>
        <a:p>
          <a:endParaRPr lang="en-US"/>
        </a:p>
      </dgm:t>
    </dgm:pt>
    <dgm:pt modelId="{55419313-E9A5-469B-AE82-43FD3C867A1B}" type="sibTrans" cxnId="{4C623F17-72C1-4573-8C0F-AAC1FD39B166}">
      <dgm:prSet/>
      <dgm:spPr/>
      <dgm:t>
        <a:bodyPr/>
        <a:lstStyle/>
        <a:p>
          <a:endParaRPr lang="en-US"/>
        </a:p>
      </dgm:t>
    </dgm:pt>
    <dgm:pt modelId="{B330671A-86E4-4BBD-A4CF-C6190706D0C9}">
      <dgm:prSet/>
      <dgm:spPr/>
      <dgm:t>
        <a:bodyPr/>
        <a:lstStyle/>
        <a:p>
          <a:pPr>
            <a:lnSpc>
              <a:spcPct val="100000"/>
            </a:lnSpc>
          </a:pPr>
          <a:r>
            <a:rPr lang="en-US" dirty="0"/>
            <a:t>Travail de la voix : preparation </a:t>
          </a:r>
          <a:r>
            <a:rPr lang="en-US" dirty="0" err="1"/>
            <a:t>corporelle</a:t>
          </a:r>
          <a:r>
            <a:rPr lang="en-US" dirty="0"/>
            <a:t> (la place du corps dans le travail vocal) </a:t>
          </a:r>
        </a:p>
        <a:p>
          <a:pPr>
            <a:lnSpc>
              <a:spcPct val="100000"/>
            </a:lnSpc>
          </a:pPr>
          <a:r>
            <a:rPr lang="en-US" dirty="0"/>
            <a:t>Concentration, respiration, </a:t>
          </a:r>
          <a:r>
            <a:rPr lang="en-US" dirty="0" err="1"/>
            <a:t>rythme</a:t>
          </a:r>
          <a:r>
            <a:rPr lang="en-US" dirty="0"/>
            <a:t>, jeux </a:t>
          </a:r>
          <a:r>
            <a:rPr lang="en-US" dirty="0" err="1"/>
            <a:t>vocaux</a:t>
          </a:r>
          <a:endParaRPr lang="en-US" dirty="0"/>
        </a:p>
      </dgm:t>
    </dgm:pt>
    <dgm:pt modelId="{D7DE1F2B-AA59-4D0D-B4AB-49A26F1A6F85}" type="parTrans" cxnId="{9E65B29D-4C4E-43DB-A402-269B094F460D}">
      <dgm:prSet/>
      <dgm:spPr/>
      <dgm:t>
        <a:bodyPr/>
        <a:lstStyle/>
        <a:p>
          <a:endParaRPr lang="en-US"/>
        </a:p>
      </dgm:t>
    </dgm:pt>
    <dgm:pt modelId="{3C890F17-DBF5-429B-A9DE-245D443DDA30}" type="sibTrans" cxnId="{9E65B29D-4C4E-43DB-A402-269B094F460D}">
      <dgm:prSet/>
      <dgm:spPr/>
      <dgm:t>
        <a:bodyPr/>
        <a:lstStyle/>
        <a:p>
          <a:endParaRPr lang="en-US"/>
        </a:p>
      </dgm:t>
    </dgm:pt>
    <dgm:pt modelId="{AED117C2-7DCD-4FA4-AF51-C18DE88A66D2}">
      <dgm:prSet/>
      <dgm:spPr/>
      <dgm:t>
        <a:bodyPr/>
        <a:lstStyle/>
        <a:p>
          <a:pPr>
            <a:lnSpc>
              <a:spcPct val="100000"/>
            </a:lnSpc>
          </a:pPr>
          <a:r>
            <a:rPr lang="en-US" dirty="0"/>
            <a:t>La voix </a:t>
          </a:r>
          <a:r>
            <a:rPr lang="en-US" dirty="0" err="1"/>
            <a:t>parlée</a:t>
          </a:r>
          <a:r>
            <a:rPr lang="en-US" dirty="0"/>
            <a:t> : </a:t>
          </a:r>
          <a:r>
            <a:rPr lang="en-US" dirty="0" err="1"/>
            <a:t>rythme</a:t>
          </a:r>
          <a:r>
            <a:rPr lang="en-US" dirty="0"/>
            <a:t>, diction, expression,, communication, marcher </a:t>
          </a:r>
          <a:r>
            <a:rPr lang="en-US" dirty="0" err="1"/>
            <a:t>partout</a:t>
          </a:r>
          <a:r>
            <a:rPr lang="en-US" dirty="0"/>
            <a:t> </a:t>
          </a:r>
          <a:r>
            <a:rPr lang="en-US" dirty="0" err="1"/>
            <a:t>puis</a:t>
          </a:r>
          <a:r>
            <a:rPr lang="en-US" dirty="0"/>
            <a:t> statue, dire avec </a:t>
          </a:r>
          <a:r>
            <a:rPr lang="en-US" dirty="0" err="1"/>
            <a:t>ou</a:t>
          </a:r>
          <a:r>
            <a:rPr lang="en-US" dirty="0"/>
            <a:t> sans </a:t>
          </a:r>
          <a:r>
            <a:rPr lang="en-US" dirty="0" err="1"/>
            <a:t>gestes</a:t>
          </a:r>
          <a:r>
            <a:rPr lang="en-US" dirty="0"/>
            <a:t>, marcher </a:t>
          </a:r>
          <a:r>
            <a:rPr lang="en-US" dirty="0" err="1"/>
            <a:t>en</a:t>
          </a:r>
          <a:r>
            <a:rPr lang="en-US" dirty="0"/>
            <a:t> </a:t>
          </a:r>
          <a:r>
            <a:rPr lang="en-US" dirty="0" err="1"/>
            <a:t>déclamant</a:t>
          </a:r>
          <a:r>
            <a:rPr lang="en-US" dirty="0"/>
            <a:t> le </a:t>
          </a:r>
          <a:r>
            <a:rPr lang="en-US" dirty="0" err="1"/>
            <a:t>poème</a:t>
          </a:r>
          <a:r>
            <a:rPr lang="en-US" dirty="0"/>
            <a:t>, </a:t>
          </a:r>
          <a:r>
            <a:rPr lang="en-US" dirty="0" err="1"/>
            <a:t>travailler</a:t>
          </a:r>
          <a:r>
            <a:rPr lang="en-US" dirty="0"/>
            <a:t> sur </a:t>
          </a:r>
          <a:r>
            <a:rPr lang="en-US" dirty="0" err="1"/>
            <a:t>l’expression</a:t>
          </a:r>
          <a:r>
            <a:rPr lang="en-US" dirty="0"/>
            <a:t>,</a:t>
          </a:r>
        </a:p>
      </dgm:t>
    </dgm:pt>
    <dgm:pt modelId="{D38E2CD6-EB06-41F3-A681-A006A9FCB113}" type="parTrans" cxnId="{21772F91-C693-4C51-9637-AA5F0759FADF}">
      <dgm:prSet/>
      <dgm:spPr/>
      <dgm:t>
        <a:bodyPr/>
        <a:lstStyle/>
        <a:p>
          <a:endParaRPr lang="en-US"/>
        </a:p>
      </dgm:t>
    </dgm:pt>
    <dgm:pt modelId="{252AD416-37B9-4DED-A8D5-6736B8EC1C7D}" type="sibTrans" cxnId="{21772F91-C693-4C51-9637-AA5F0759FADF}">
      <dgm:prSet/>
      <dgm:spPr/>
      <dgm:t>
        <a:bodyPr/>
        <a:lstStyle/>
        <a:p>
          <a:endParaRPr lang="en-US"/>
        </a:p>
      </dgm:t>
    </dgm:pt>
    <dgm:pt modelId="{4B96BC84-D30C-4DDE-95CB-C079E3195EB9}">
      <dgm:prSet/>
      <dgm:spPr/>
      <dgm:t>
        <a:bodyPr/>
        <a:lstStyle/>
        <a:p>
          <a:pPr>
            <a:lnSpc>
              <a:spcPct val="100000"/>
            </a:lnSpc>
          </a:pPr>
          <a:r>
            <a:rPr lang="en-US" dirty="0"/>
            <a:t>La place du corps dans le travail vocal : mise </a:t>
          </a:r>
          <a:r>
            <a:rPr lang="en-US" dirty="0" err="1"/>
            <a:t>en</a:t>
          </a:r>
          <a:r>
            <a:rPr lang="en-US" dirty="0"/>
            <a:t> </a:t>
          </a:r>
          <a:r>
            <a:rPr lang="en-US" dirty="0" err="1"/>
            <a:t>espace</a:t>
          </a:r>
          <a:r>
            <a:rPr lang="en-US" dirty="0"/>
            <a:t> d’un </a:t>
          </a:r>
          <a:r>
            <a:rPr lang="en-US" dirty="0" err="1"/>
            <a:t>poème</a:t>
          </a:r>
          <a:r>
            <a:rPr lang="en-US" dirty="0"/>
            <a:t> (</a:t>
          </a:r>
          <a:r>
            <a:rPr lang="en-US" dirty="0" err="1"/>
            <a:t>parler</a:t>
          </a:r>
          <a:r>
            <a:rPr lang="en-US" dirty="0"/>
            <a:t> </a:t>
          </a:r>
          <a:r>
            <a:rPr lang="en-US" dirty="0" err="1"/>
            <a:t>en</a:t>
          </a:r>
          <a:r>
            <a:rPr lang="en-US" dirty="0"/>
            <a:t> </a:t>
          </a:r>
          <a:r>
            <a:rPr lang="en-US" dirty="0" err="1"/>
            <a:t>bougeant</a:t>
          </a:r>
          <a:r>
            <a:rPr lang="en-US" dirty="0"/>
            <a:t>, dire </a:t>
          </a:r>
          <a:r>
            <a:rPr lang="en-US" dirty="0" err="1"/>
            <a:t>puis</a:t>
          </a:r>
          <a:r>
            <a:rPr lang="en-US" dirty="0"/>
            <a:t> </a:t>
          </a:r>
          <a:r>
            <a:rPr lang="en-US" dirty="0" err="1"/>
            <a:t>bouger</a:t>
          </a:r>
          <a:r>
            <a:rPr lang="en-US" dirty="0"/>
            <a:t>, </a:t>
          </a:r>
          <a:r>
            <a:rPr lang="en-US" dirty="0" err="1"/>
            <a:t>bouger</a:t>
          </a:r>
          <a:r>
            <a:rPr lang="en-US" dirty="0"/>
            <a:t> </a:t>
          </a:r>
          <a:r>
            <a:rPr lang="en-US" dirty="0" err="1"/>
            <a:t>puis</a:t>
          </a:r>
          <a:r>
            <a:rPr lang="en-US" dirty="0"/>
            <a:t> dire)</a:t>
          </a:r>
        </a:p>
      </dgm:t>
    </dgm:pt>
    <dgm:pt modelId="{A90A5DFD-5DC5-42ED-845A-A1AF06ACB35A}" type="parTrans" cxnId="{03B52350-3FAA-4E3F-877D-806E0597373C}">
      <dgm:prSet/>
      <dgm:spPr/>
      <dgm:t>
        <a:bodyPr/>
        <a:lstStyle/>
        <a:p>
          <a:endParaRPr lang="en-US"/>
        </a:p>
      </dgm:t>
    </dgm:pt>
    <dgm:pt modelId="{EA83AA7E-0526-493E-B645-C5D0B4BEFB4F}" type="sibTrans" cxnId="{03B52350-3FAA-4E3F-877D-806E0597373C}">
      <dgm:prSet/>
      <dgm:spPr/>
      <dgm:t>
        <a:bodyPr/>
        <a:lstStyle/>
        <a:p>
          <a:endParaRPr lang="en-US"/>
        </a:p>
      </dgm:t>
    </dgm:pt>
    <dgm:pt modelId="{B34A65AB-2468-4C44-9E31-E9D1E1D4E4C0}" type="pres">
      <dgm:prSet presAssocID="{D9607C19-5C2C-475A-8BD1-6B255359C3DA}" presName="root" presStyleCnt="0">
        <dgm:presLayoutVars>
          <dgm:dir/>
          <dgm:resizeHandles val="exact"/>
        </dgm:presLayoutVars>
      </dgm:prSet>
      <dgm:spPr/>
    </dgm:pt>
    <dgm:pt modelId="{ED598104-73AC-427A-AF2F-E514D59113C7}" type="pres">
      <dgm:prSet presAssocID="{0A505BA0-A669-47E3-ADEA-0DE75317EA23}" presName="compNode" presStyleCnt="0"/>
      <dgm:spPr/>
    </dgm:pt>
    <dgm:pt modelId="{545DDB90-7B0B-4B87-B20A-F2674F5CBA27}" type="pres">
      <dgm:prSet presAssocID="{0A505BA0-A669-47E3-ADEA-0DE75317EA23}" presName="bgRect" presStyleLbl="bgShp" presStyleIdx="0" presStyleCnt="4"/>
      <dgm:spPr/>
    </dgm:pt>
    <dgm:pt modelId="{8E5AECDE-E83E-48E4-AE6B-E111696E6081}" type="pres">
      <dgm:prSet presAssocID="{0A505BA0-A669-47E3-ADEA-0DE75317EA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ic Notes"/>
        </a:ext>
      </dgm:extLst>
    </dgm:pt>
    <dgm:pt modelId="{F3AA6302-F07E-4BF1-8BDB-A01C903713BA}" type="pres">
      <dgm:prSet presAssocID="{0A505BA0-A669-47E3-ADEA-0DE75317EA23}" presName="spaceRect" presStyleCnt="0"/>
      <dgm:spPr/>
    </dgm:pt>
    <dgm:pt modelId="{90EE36FD-3CDE-42C9-80E5-BA0AD22CB51F}" type="pres">
      <dgm:prSet presAssocID="{0A505BA0-A669-47E3-ADEA-0DE75317EA23}" presName="parTx" presStyleLbl="revTx" presStyleIdx="0" presStyleCnt="4">
        <dgm:presLayoutVars>
          <dgm:chMax val="0"/>
          <dgm:chPref val="0"/>
        </dgm:presLayoutVars>
      </dgm:prSet>
      <dgm:spPr/>
    </dgm:pt>
    <dgm:pt modelId="{023C629C-3012-4B84-B07D-91734DF85A16}" type="pres">
      <dgm:prSet presAssocID="{55419313-E9A5-469B-AE82-43FD3C867A1B}" presName="sibTrans" presStyleCnt="0"/>
      <dgm:spPr/>
    </dgm:pt>
    <dgm:pt modelId="{5F172B0C-43BF-4282-8291-A7D89DD82BEC}" type="pres">
      <dgm:prSet presAssocID="{B330671A-86E4-4BBD-A4CF-C6190706D0C9}" presName="compNode" presStyleCnt="0"/>
      <dgm:spPr/>
    </dgm:pt>
    <dgm:pt modelId="{CB4DC045-1F57-435B-A7D4-71C0845ED062}" type="pres">
      <dgm:prSet presAssocID="{B330671A-86E4-4BBD-A4CF-C6190706D0C9}" presName="bgRect" presStyleLbl="bgShp" presStyleIdx="1" presStyleCnt="4"/>
      <dgm:spPr/>
    </dgm:pt>
    <dgm:pt modelId="{6A3CB31F-49CB-4ADF-8359-73FD22C9C3E2}" type="pres">
      <dgm:prSet presAssocID="{B330671A-86E4-4BBD-A4CF-C6190706D0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ique"/>
        </a:ext>
      </dgm:extLst>
    </dgm:pt>
    <dgm:pt modelId="{2285CD4F-2313-4E9A-B9D3-C1F951FD91F2}" type="pres">
      <dgm:prSet presAssocID="{B330671A-86E4-4BBD-A4CF-C6190706D0C9}" presName="spaceRect" presStyleCnt="0"/>
      <dgm:spPr/>
    </dgm:pt>
    <dgm:pt modelId="{004C7F47-BF4D-4C1B-AE80-187D9DFEFF91}" type="pres">
      <dgm:prSet presAssocID="{B330671A-86E4-4BBD-A4CF-C6190706D0C9}" presName="parTx" presStyleLbl="revTx" presStyleIdx="1" presStyleCnt="4">
        <dgm:presLayoutVars>
          <dgm:chMax val="0"/>
          <dgm:chPref val="0"/>
        </dgm:presLayoutVars>
      </dgm:prSet>
      <dgm:spPr/>
    </dgm:pt>
    <dgm:pt modelId="{265566B5-F729-4AAA-B709-A3B39985EE27}" type="pres">
      <dgm:prSet presAssocID="{3C890F17-DBF5-429B-A9DE-245D443DDA30}" presName="sibTrans" presStyleCnt="0"/>
      <dgm:spPr/>
    </dgm:pt>
    <dgm:pt modelId="{6A7B7323-BECF-42A0-856E-6F23544F2B44}" type="pres">
      <dgm:prSet presAssocID="{AED117C2-7DCD-4FA4-AF51-C18DE88A66D2}" presName="compNode" presStyleCnt="0"/>
      <dgm:spPr/>
    </dgm:pt>
    <dgm:pt modelId="{1C5A67F9-BE23-440F-A43C-98A1480F9ECC}" type="pres">
      <dgm:prSet presAssocID="{AED117C2-7DCD-4FA4-AF51-C18DE88A66D2}" presName="bgRect" presStyleLbl="bgShp" presStyleIdx="2" presStyleCnt="4"/>
      <dgm:spPr/>
    </dgm:pt>
    <dgm:pt modelId="{28784D3E-A5B3-4251-AC5B-03CC8F2DBF1A}" type="pres">
      <dgm:prSet presAssocID="{AED117C2-7DCD-4FA4-AF51-C18DE88A66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 microphone"/>
        </a:ext>
      </dgm:extLst>
    </dgm:pt>
    <dgm:pt modelId="{C170D216-327E-4821-B31F-47393A8E4BED}" type="pres">
      <dgm:prSet presAssocID="{AED117C2-7DCD-4FA4-AF51-C18DE88A66D2}" presName="spaceRect" presStyleCnt="0"/>
      <dgm:spPr/>
    </dgm:pt>
    <dgm:pt modelId="{D2D88D4B-D7D4-416A-B5B6-EBD1D1EF62DD}" type="pres">
      <dgm:prSet presAssocID="{AED117C2-7DCD-4FA4-AF51-C18DE88A66D2}" presName="parTx" presStyleLbl="revTx" presStyleIdx="2" presStyleCnt="4">
        <dgm:presLayoutVars>
          <dgm:chMax val="0"/>
          <dgm:chPref val="0"/>
        </dgm:presLayoutVars>
      </dgm:prSet>
      <dgm:spPr/>
    </dgm:pt>
    <dgm:pt modelId="{F663F471-95C4-4D30-85E1-BE9B920376E8}" type="pres">
      <dgm:prSet presAssocID="{252AD416-37B9-4DED-A8D5-6736B8EC1C7D}" presName="sibTrans" presStyleCnt="0"/>
      <dgm:spPr/>
    </dgm:pt>
    <dgm:pt modelId="{8045D996-30C6-46CB-9322-B0E7BA054944}" type="pres">
      <dgm:prSet presAssocID="{4B96BC84-D30C-4DDE-95CB-C079E3195EB9}" presName="compNode" presStyleCnt="0"/>
      <dgm:spPr/>
    </dgm:pt>
    <dgm:pt modelId="{DC27AC03-938A-45B6-8005-E3B9CCB28241}" type="pres">
      <dgm:prSet presAssocID="{4B96BC84-D30C-4DDE-95CB-C079E3195EB9}" presName="bgRect" presStyleLbl="bgShp" presStyleIdx="3" presStyleCnt="4"/>
      <dgm:spPr/>
    </dgm:pt>
    <dgm:pt modelId="{6C42B974-1E58-4F4A-A9B3-3492FF9CD9E0}" type="pres">
      <dgm:prSet presAssocID="{4B96BC84-D30C-4DDE-95CB-C079E3195EB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eble clef"/>
        </a:ext>
      </dgm:extLst>
    </dgm:pt>
    <dgm:pt modelId="{4E211719-4B57-4FE4-9B86-DB60A98B1F4C}" type="pres">
      <dgm:prSet presAssocID="{4B96BC84-D30C-4DDE-95CB-C079E3195EB9}" presName="spaceRect" presStyleCnt="0"/>
      <dgm:spPr/>
    </dgm:pt>
    <dgm:pt modelId="{8FBFF04B-C93E-4AFF-9789-04B495CEC245}" type="pres">
      <dgm:prSet presAssocID="{4B96BC84-D30C-4DDE-95CB-C079E3195EB9}" presName="parTx" presStyleLbl="revTx" presStyleIdx="3" presStyleCnt="4">
        <dgm:presLayoutVars>
          <dgm:chMax val="0"/>
          <dgm:chPref val="0"/>
        </dgm:presLayoutVars>
      </dgm:prSet>
      <dgm:spPr/>
    </dgm:pt>
  </dgm:ptLst>
  <dgm:cxnLst>
    <dgm:cxn modelId="{143AD814-9947-F146-9647-F107F9AACADA}" type="presOf" srcId="{AED117C2-7DCD-4FA4-AF51-C18DE88A66D2}" destId="{D2D88D4B-D7D4-416A-B5B6-EBD1D1EF62DD}" srcOrd="0" destOrd="0" presId="urn:microsoft.com/office/officeart/2018/2/layout/IconVerticalSolidList"/>
    <dgm:cxn modelId="{4C623F17-72C1-4573-8C0F-AAC1FD39B166}" srcId="{D9607C19-5C2C-475A-8BD1-6B255359C3DA}" destId="{0A505BA0-A669-47E3-ADEA-0DE75317EA23}" srcOrd="0" destOrd="0" parTransId="{8CD24859-4C88-4D05-867B-695FFB1CDC1C}" sibTransId="{55419313-E9A5-469B-AE82-43FD3C867A1B}"/>
    <dgm:cxn modelId="{9529041E-A877-EB49-B653-6FDA1DDB08FC}" type="presOf" srcId="{0A505BA0-A669-47E3-ADEA-0DE75317EA23}" destId="{90EE36FD-3CDE-42C9-80E5-BA0AD22CB51F}" srcOrd="0" destOrd="0" presId="urn:microsoft.com/office/officeart/2018/2/layout/IconVerticalSolidList"/>
    <dgm:cxn modelId="{7403466B-9F38-A344-BA5F-BD3033EF2499}" type="presOf" srcId="{D9607C19-5C2C-475A-8BD1-6B255359C3DA}" destId="{B34A65AB-2468-4C44-9E31-E9D1E1D4E4C0}" srcOrd="0" destOrd="0" presId="urn:microsoft.com/office/officeart/2018/2/layout/IconVerticalSolidList"/>
    <dgm:cxn modelId="{03B52350-3FAA-4E3F-877D-806E0597373C}" srcId="{D9607C19-5C2C-475A-8BD1-6B255359C3DA}" destId="{4B96BC84-D30C-4DDE-95CB-C079E3195EB9}" srcOrd="3" destOrd="0" parTransId="{A90A5DFD-5DC5-42ED-845A-A1AF06ACB35A}" sibTransId="{EA83AA7E-0526-493E-B645-C5D0B4BEFB4F}"/>
    <dgm:cxn modelId="{61EAE77D-4165-8A44-95E2-E8798BCA997C}" type="presOf" srcId="{B330671A-86E4-4BBD-A4CF-C6190706D0C9}" destId="{004C7F47-BF4D-4C1B-AE80-187D9DFEFF91}" srcOrd="0" destOrd="0" presId="urn:microsoft.com/office/officeart/2018/2/layout/IconVerticalSolidList"/>
    <dgm:cxn modelId="{21772F91-C693-4C51-9637-AA5F0759FADF}" srcId="{D9607C19-5C2C-475A-8BD1-6B255359C3DA}" destId="{AED117C2-7DCD-4FA4-AF51-C18DE88A66D2}" srcOrd="2" destOrd="0" parTransId="{D38E2CD6-EB06-41F3-A681-A006A9FCB113}" sibTransId="{252AD416-37B9-4DED-A8D5-6736B8EC1C7D}"/>
    <dgm:cxn modelId="{9E65B29D-4C4E-43DB-A402-269B094F460D}" srcId="{D9607C19-5C2C-475A-8BD1-6B255359C3DA}" destId="{B330671A-86E4-4BBD-A4CF-C6190706D0C9}" srcOrd="1" destOrd="0" parTransId="{D7DE1F2B-AA59-4D0D-B4AB-49A26F1A6F85}" sibTransId="{3C890F17-DBF5-429B-A9DE-245D443DDA30}"/>
    <dgm:cxn modelId="{442B0AC0-09CD-6E4B-9EA2-707E9DBD75F5}" type="presOf" srcId="{4B96BC84-D30C-4DDE-95CB-C079E3195EB9}" destId="{8FBFF04B-C93E-4AFF-9789-04B495CEC245}" srcOrd="0" destOrd="0" presId="urn:microsoft.com/office/officeart/2018/2/layout/IconVerticalSolidList"/>
    <dgm:cxn modelId="{FAD9DC38-752A-E644-BDD9-3E472E55A4D1}" type="presParOf" srcId="{B34A65AB-2468-4C44-9E31-E9D1E1D4E4C0}" destId="{ED598104-73AC-427A-AF2F-E514D59113C7}" srcOrd="0" destOrd="0" presId="urn:microsoft.com/office/officeart/2018/2/layout/IconVerticalSolidList"/>
    <dgm:cxn modelId="{4A8B5F24-88FB-B646-8DD2-7AF4D22FBDF5}" type="presParOf" srcId="{ED598104-73AC-427A-AF2F-E514D59113C7}" destId="{545DDB90-7B0B-4B87-B20A-F2674F5CBA27}" srcOrd="0" destOrd="0" presId="urn:microsoft.com/office/officeart/2018/2/layout/IconVerticalSolidList"/>
    <dgm:cxn modelId="{824E2B1C-7A2D-E543-92D0-FF7A926D3252}" type="presParOf" srcId="{ED598104-73AC-427A-AF2F-E514D59113C7}" destId="{8E5AECDE-E83E-48E4-AE6B-E111696E6081}" srcOrd="1" destOrd="0" presId="urn:microsoft.com/office/officeart/2018/2/layout/IconVerticalSolidList"/>
    <dgm:cxn modelId="{A97107E9-F371-1A4F-ABA2-27CBAEF6D980}" type="presParOf" srcId="{ED598104-73AC-427A-AF2F-E514D59113C7}" destId="{F3AA6302-F07E-4BF1-8BDB-A01C903713BA}" srcOrd="2" destOrd="0" presId="urn:microsoft.com/office/officeart/2018/2/layout/IconVerticalSolidList"/>
    <dgm:cxn modelId="{DA2275E3-AF67-6C49-B168-90DF1C4EA2CB}" type="presParOf" srcId="{ED598104-73AC-427A-AF2F-E514D59113C7}" destId="{90EE36FD-3CDE-42C9-80E5-BA0AD22CB51F}" srcOrd="3" destOrd="0" presId="urn:microsoft.com/office/officeart/2018/2/layout/IconVerticalSolidList"/>
    <dgm:cxn modelId="{33E23D39-6D55-4940-92B7-99F9BE008BD6}" type="presParOf" srcId="{B34A65AB-2468-4C44-9E31-E9D1E1D4E4C0}" destId="{023C629C-3012-4B84-B07D-91734DF85A16}" srcOrd="1" destOrd="0" presId="urn:microsoft.com/office/officeart/2018/2/layout/IconVerticalSolidList"/>
    <dgm:cxn modelId="{925147C5-8CDF-254F-8D5B-C2019574BBEF}" type="presParOf" srcId="{B34A65AB-2468-4C44-9E31-E9D1E1D4E4C0}" destId="{5F172B0C-43BF-4282-8291-A7D89DD82BEC}" srcOrd="2" destOrd="0" presId="urn:microsoft.com/office/officeart/2018/2/layout/IconVerticalSolidList"/>
    <dgm:cxn modelId="{6F61AA53-7E86-CD41-A69F-85F1166A510A}" type="presParOf" srcId="{5F172B0C-43BF-4282-8291-A7D89DD82BEC}" destId="{CB4DC045-1F57-435B-A7D4-71C0845ED062}" srcOrd="0" destOrd="0" presId="urn:microsoft.com/office/officeart/2018/2/layout/IconVerticalSolidList"/>
    <dgm:cxn modelId="{1BFCB224-47D3-904A-B03D-6B78F137B06E}" type="presParOf" srcId="{5F172B0C-43BF-4282-8291-A7D89DD82BEC}" destId="{6A3CB31F-49CB-4ADF-8359-73FD22C9C3E2}" srcOrd="1" destOrd="0" presId="urn:microsoft.com/office/officeart/2018/2/layout/IconVerticalSolidList"/>
    <dgm:cxn modelId="{E658B3BA-5405-184D-8AA7-082161477F45}" type="presParOf" srcId="{5F172B0C-43BF-4282-8291-A7D89DD82BEC}" destId="{2285CD4F-2313-4E9A-B9D3-C1F951FD91F2}" srcOrd="2" destOrd="0" presId="urn:microsoft.com/office/officeart/2018/2/layout/IconVerticalSolidList"/>
    <dgm:cxn modelId="{6E671105-D8AB-C842-90FC-4040B9A69526}" type="presParOf" srcId="{5F172B0C-43BF-4282-8291-A7D89DD82BEC}" destId="{004C7F47-BF4D-4C1B-AE80-187D9DFEFF91}" srcOrd="3" destOrd="0" presId="urn:microsoft.com/office/officeart/2018/2/layout/IconVerticalSolidList"/>
    <dgm:cxn modelId="{217D9341-F19B-C046-8592-72A4ACE29FBD}" type="presParOf" srcId="{B34A65AB-2468-4C44-9E31-E9D1E1D4E4C0}" destId="{265566B5-F729-4AAA-B709-A3B39985EE27}" srcOrd="3" destOrd="0" presId="urn:microsoft.com/office/officeart/2018/2/layout/IconVerticalSolidList"/>
    <dgm:cxn modelId="{91F24489-AB88-F74A-9C0B-B59126240313}" type="presParOf" srcId="{B34A65AB-2468-4C44-9E31-E9D1E1D4E4C0}" destId="{6A7B7323-BECF-42A0-856E-6F23544F2B44}" srcOrd="4" destOrd="0" presId="urn:microsoft.com/office/officeart/2018/2/layout/IconVerticalSolidList"/>
    <dgm:cxn modelId="{E49F1C83-B971-DE40-B74E-A514D0F6A8B2}" type="presParOf" srcId="{6A7B7323-BECF-42A0-856E-6F23544F2B44}" destId="{1C5A67F9-BE23-440F-A43C-98A1480F9ECC}" srcOrd="0" destOrd="0" presId="urn:microsoft.com/office/officeart/2018/2/layout/IconVerticalSolidList"/>
    <dgm:cxn modelId="{EC494EEC-DEB1-F146-AB97-20451BA063C8}" type="presParOf" srcId="{6A7B7323-BECF-42A0-856E-6F23544F2B44}" destId="{28784D3E-A5B3-4251-AC5B-03CC8F2DBF1A}" srcOrd="1" destOrd="0" presId="urn:microsoft.com/office/officeart/2018/2/layout/IconVerticalSolidList"/>
    <dgm:cxn modelId="{28BD4895-293C-744C-980C-9B09443AC8BB}" type="presParOf" srcId="{6A7B7323-BECF-42A0-856E-6F23544F2B44}" destId="{C170D216-327E-4821-B31F-47393A8E4BED}" srcOrd="2" destOrd="0" presId="urn:microsoft.com/office/officeart/2018/2/layout/IconVerticalSolidList"/>
    <dgm:cxn modelId="{B74EFF26-291B-8041-83B8-0B539C6E5683}" type="presParOf" srcId="{6A7B7323-BECF-42A0-856E-6F23544F2B44}" destId="{D2D88D4B-D7D4-416A-B5B6-EBD1D1EF62DD}" srcOrd="3" destOrd="0" presId="urn:microsoft.com/office/officeart/2018/2/layout/IconVerticalSolidList"/>
    <dgm:cxn modelId="{764442CF-24C0-C148-822F-B20029F0D7C8}" type="presParOf" srcId="{B34A65AB-2468-4C44-9E31-E9D1E1D4E4C0}" destId="{F663F471-95C4-4D30-85E1-BE9B920376E8}" srcOrd="5" destOrd="0" presId="urn:microsoft.com/office/officeart/2018/2/layout/IconVerticalSolidList"/>
    <dgm:cxn modelId="{375BDE5C-A239-B84C-B7BF-474C949EDD20}" type="presParOf" srcId="{B34A65AB-2468-4C44-9E31-E9D1E1D4E4C0}" destId="{8045D996-30C6-46CB-9322-B0E7BA054944}" srcOrd="6" destOrd="0" presId="urn:microsoft.com/office/officeart/2018/2/layout/IconVerticalSolidList"/>
    <dgm:cxn modelId="{0D097AD8-79B7-0743-9FF4-70EAD88ED11B}" type="presParOf" srcId="{8045D996-30C6-46CB-9322-B0E7BA054944}" destId="{DC27AC03-938A-45B6-8005-E3B9CCB28241}" srcOrd="0" destOrd="0" presId="urn:microsoft.com/office/officeart/2018/2/layout/IconVerticalSolidList"/>
    <dgm:cxn modelId="{22102EB3-BA7D-2F4C-A23C-1747305D9C3A}" type="presParOf" srcId="{8045D996-30C6-46CB-9322-B0E7BA054944}" destId="{6C42B974-1E58-4F4A-A9B3-3492FF9CD9E0}" srcOrd="1" destOrd="0" presId="urn:microsoft.com/office/officeart/2018/2/layout/IconVerticalSolidList"/>
    <dgm:cxn modelId="{5CA7F44E-A720-0448-AA8A-A7454D6A4581}" type="presParOf" srcId="{8045D996-30C6-46CB-9322-B0E7BA054944}" destId="{4E211719-4B57-4FE4-9B86-DB60A98B1F4C}" srcOrd="2" destOrd="0" presId="urn:microsoft.com/office/officeart/2018/2/layout/IconVerticalSolidList"/>
    <dgm:cxn modelId="{4DFAAC99-33C4-4648-825F-496C0CB95D6A}" type="presParOf" srcId="{8045D996-30C6-46CB-9322-B0E7BA054944}" destId="{8FBFF04B-C93E-4AFF-9789-04B495CEC2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BF114-8F21-664D-A39E-2E58F2E41AE5}">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C77D4-3F04-C74D-9160-49194A495897}">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fr-FR" sz="1600" kern="1200" dirty="0"/>
            <a:t>La lecture fréquente de textes poétiques contribue à la construction de la personnalité de l’enfant : le sens critique (choix d’un texte par l’enfant), l’appropriation esthétique (provoque une émotion comme pour la danse, la musique, la peinture, le théâtre), l’appropriation d’un vocabulaire (utile pour les phases de création), la familiarisation avec l’image poétique pour ensuite créer.</a:t>
          </a:r>
          <a:endParaRPr lang="en-US" sz="1600" kern="1200" dirty="0"/>
        </a:p>
      </dsp:txBody>
      <dsp:txXfrm>
        <a:off x="775406" y="482054"/>
        <a:ext cx="3737345" cy="2320513"/>
      </dsp:txXfrm>
    </dsp:sp>
    <dsp:sp modelId="{F02A3A8F-B0AF-6547-8DE3-FBD8B0848362}">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778FB-A291-1444-A500-58B5B9965ED1}">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fr-FR" sz="1600" kern="1200" dirty="0"/>
            <a:t>L’enseignant donnera à entendre des poèmes avec une diction parfaite, nette, précise, sobre, ni trop rapide, ni trop lente, en suivant le rythme poétique…</a:t>
          </a:r>
        </a:p>
        <a:p>
          <a:pPr marL="0" lvl="0" indent="0" algn="l" defTabSz="711200">
            <a:lnSpc>
              <a:spcPct val="100000"/>
            </a:lnSpc>
            <a:spcBef>
              <a:spcPct val="0"/>
            </a:spcBef>
            <a:spcAft>
              <a:spcPct val="35000"/>
            </a:spcAft>
            <a:buNone/>
          </a:pPr>
          <a:r>
            <a:rPr lang="fr-FR" sz="1600" kern="1200" dirty="0"/>
            <a:t>L’enseignant jouera avec sa voix, avec le texte, suspendra certains mots, alternera le sourire et le grave, suspendra la lecture pour recommencer… mais sans trop théâtraliser pour ne pas imposer son émotion. </a:t>
          </a:r>
          <a:endParaRPr lang="en-US" sz="1600" kern="1200" dirty="0"/>
        </a:p>
      </dsp:txBody>
      <dsp:txXfrm>
        <a:off x="5519748" y="482054"/>
        <a:ext cx="3737345" cy="2320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DDB90-7B0B-4B87-B20A-F2674F5CBA27}">
      <dsp:nvSpPr>
        <dsp:cNvPr id="0" name=""/>
        <dsp:cNvSpPr/>
      </dsp:nvSpPr>
      <dsp:spPr>
        <a:xfrm>
          <a:off x="0" y="2178"/>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AECDE-E83E-48E4-AE6B-E111696E6081}">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EE36FD-3CDE-42C9-80E5-BA0AD22CB51F}">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666750">
            <a:lnSpc>
              <a:spcPct val="100000"/>
            </a:lnSpc>
            <a:spcBef>
              <a:spcPct val="0"/>
            </a:spcBef>
            <a:spcAft>
              <a:spcPct val="35000"/>
            </a:spcAft>
            <a:buNone/>
          </a:pPr>
          <a:r>
            <a:rPr lang="en-US" sz="1500" kern="1200" dirty="0"/>
            <a:t>La voix </a:t>
          </a:r>
          <a:r>
            <a:rPr lang="en-US" sz="1500" kern="1200" dirty="0" err="1"/>
            <a:t>chantée</a:t>
          </a:r>
          <a:r>
            <a:rPr lang="en-US" sz="1500" kern="1200" dirty="0"/>
            <a:t> : à </a:t>
          </a:r>
          <a:r>
            <a:rPr lang="en-US" sz="1500" kern="1200" dirty="0" err="1"/>
            <a:t>partir</a:t>
          </a:r>
          <a:r>
            <a:rPr lang="en-US" sz="1500" kern="1200" dirty="0"/>
            <a:t> du </a:t>
          </a:r>
          <a:r>
            <a:rPr lang="en-US" sz="1500" kern="1200" dirty="0" err="1"/>
            <a:t>poème</a:t>
          </a:r>
          <a:r>
            <a:rPr lang="en-US" sz="1500" kern="1200" dirty="0"/>
            <a:t> “il </a:t>
          </a:r>
          <a:r>
            <a:rPr lang="en-US" sz="1500" kern="1200" dirty="0" err="1"/>
            <a:t>était</a:t>
          </a:r>
          <a:r>
            <a:rPr lang="en-US" sz="1500" kern="1200" dirty="0"/>
            <a:t> </a:t>
          </a:r>
          <a:r>
            <a:rPr lang="en-US" sz="1500" kern="1200" dirty="0" err="1"/>
            <a:t>une</a:t>
          </a:r>
          <a:r>
            <a:rPr lang="en-US" sz="1500" kern="1200" dirty="0"/>
            <a:t> </a:t>
          </a:r>
          <a:r>
            <a:rPr lang="en-US" sz="1500" kern="1200" dirty="0" err="1"/>
            <a:t>feuille</a:t>
          </a:r>
          <a:r>
            <a:rPr lang="en-US" sz="1500" kern="1200" dirty="0"/>
            <a:t> de Robert </a:t>
          </a:r>
          <a:r>
            <a:rPr lang="en-US" sz="1500" kern="1200" dirty="0" err="1"/>
            <a:t>Desnos</a:t>
          </a:r>
          <a:r>
            <a:rPr lang="en-US" sz="1500" kern="1200" dirty="0"/>
            <a:t>” (</a:t>
          </a:r>
          <a:r>
            <a:rPr lang="en-US" sz="1500" kern="1200" dirty="0" err="1"/>
            <a:t>cf</a:t>
          </a:r>
          <a:r>
            <a:rPr lang="en-US" sz="1500" kern="1200" dirty="0"/>
            <a:t> document </a:t>
          </a:r>
          <a:r>
            <a:rPr lang="en-US" sz="1500" kern="1200" dirty="0" err="1"/>
            <a:t>Eduscol</a:t>
          </a:r>
          <a:r>
            <a:rPr lang="en-US" sz="1500" kern="1200" dirty="0"/>
            <a:t>)  </a:t>
          </a:r>
        </a:p>
      </dsp:txBody>
      <dsp:txXfrm>
        <a:off x="1275192" y="2178"/>
        <a:ext cx="4639016" cy="1104063"/>
      </dsp:txXfrm>
    </dsp:sp>
    <dsp:sp modelId="{CB4DC045-1F57-435B-A7D4-71C0845ED062}">
      <dsp:nvSpPr>
        <dsp:cNvPr id="0" name=""/>
        <dsp:cNvSpPr/>
      </dsp:nvSpPr>
      <dsp:spPr>
        <a:xfrm>
          <a:off x="0" y="1382257"/>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CB31F-49CB-4ADF-8359-73FD22C9C3E2}">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4C7F47-BF4D-4C1B-AE80-187D9DFEFF91}">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666750">
            <a:lnSpc>
              <a:spcPct val="100000"/>
            </a:lnSpc>
            <a:spcBef>
              <a:spcPct val="0"/>
            </a:spcBef>
            <a:spcAft>
              <a:spcPct val="35000"/>
            </a:spcAft>
            <a:buNone/>
          </a:pPr>
          <a:r>
            <a:rPr lang="en-US" sz="1500" kern="1200" dirty="0"/>
            <a:t>Travail de la voix : preparation </a:t>
          </a:r>
          <a:r>
            <a:rPr lang="en-US" sz="1500" kern="1200" dirty="0" err="1"/>
            <a:t>corporelle</a:t>
          </a:r>
          <a:r>
            <a:rPr lang="en-US" sz="1500" kern="1200" dirty="0"/>
            <a:t> (la place du corps dans le travail vocal) </a:t>
          </a:r>
        </a:p>
        <a:p>
          <a:pPr marL="0" lvl="0" indent="0" algn="l" defTabSz="666750">
            <a:lnSpc>
              <a:spcPct val="100000"/>
            </a:lnSpc>
            <a:spcBef>
              <a:spcPct val="0"/>
            </a:spcBef>
            <a:spcAft>
              <a:spcPct val="35000"/>
            </a:spcAft>
            <a:buNone/>
          </a:pPr>
          <a:r>
            <a:rPr lang="en-US" sz="1500" kern="1200" dirty="0"/>
            <a:t>Concentration, respiration, </a:t>
          </a:r>
          <a:r>
            <a:rPr lang="en-US" sz="1500" kern="1200" dirty="0" err="1"/>
            <a:t>rythme</a:t>
          </a:r>
          <a:r>
            <a:rPr lang="en-US" sz="1500" kern="1200" dirty="0"/>
            <a:t>, jeux </a:t>
          </a:r>
          <a:r>
            <a:rPr lang="en-US" sz="1500" kern="1200" dirty="0" err="1"/>
            <a:t>vocaux</a:t>
          </a:r>
          <a:endParaRPr lang="en-US" sz="1500" kern="1200" dirty="0"/>
        </a:p>
      </dsp:txBody>
      <dsp:txXfrm>
        <a:off x="1275192" y="1382257"/>
        <a:ext cx="4639016" cy="1104063"/>
      </dsp:txXfrm>
    </dsp:sp>
    <dsp:sp modelId="{1C5A67F9-BE23-440F-A43C-98A1480F9ECC}">
      <dsp:nvSpPr>
        <dsp:cNvPr id="0" name=""/>
        <dsp:cNvSpPr/>
      </dsp:nvSpPr>
      <dsp:spPr>
        <a:xfrm>
          <a:off x="0" y="2762336"/>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84D3E-A5B3-4251-AC5B-03CC8F2DBF1A}">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D88D4B-D7D4-416A-B5B6-EBD1D1EF62DD}">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666750">
            <a:lnSpc>
              <a:spcPct val="100000"/>
            </a:lnSpc>
            <a:spcBef>
              <a:spcPct val="0"/>
            </a:spcBef>
            <a:spcAft>
              <a:spcPct val="35000"/>
            </a:spcAft>
            <a:buNone/>
          </a:pPr>
          <a:r>
            <a:rPr lang="en-US" sz="1500" kern="1200" dirty="0"/>
            <a:t>La voix </a:t>
          </a:r>
          <a:r>
            <a:rPr lang="en-US" sz="1500" kern="1200" dirty="0" err="1"/>
            <a:t>parlée</a:t>
          </a:r>
          <a:r>
            <a:rPr lang="en-US" sz="1500" kern="1200" dirty="0"/>
            <a:t> : </a:t>
          </a:r>
          <a:r>
            <a:rPr lang="en-US" sz="1500" kern="1200" dirty="0" err="1"/>
            <a:t>rythme</a:t>
          </a:r>
          <a:r>
            <a:rPr lang="en-US" sz="1500" kern="1200" dirty="0"/>
            <a:t>, diction, expression,, communication, marcher </a:t>
          </a:r>
          <a:r>
            <a:rPr lang="en-US" sz="1500" kern="1200" dirty="0" err="1"/>
            <a:t>partout</a:t>
          </a:r>
          <a:r>
            <a:rPr lang="en-US" sz="1500" kern="1200" dirty="0"/>
            <a:t> </a:t>
          </a:r>
          <a:r>
            <a:rPr lang="en-US" sz="1500" kern="1200" dirty="0" err="1"/>
            <a:t>puis</a:t>
          </a:r>
          <a:r>
            <a:rPr lang="en-US" sz="1500" kern="1200" dirty="0"/>
            <a:t> statue, dire avec </a:t>
          </a:r>
          <a:r>
            <a:rPr lang="en-US" sz="1500" kern="1200" dirty="0" err="1"/>
            <a:t>ou</a:t>
          </a:r>
          <a:r>
            <a:rPr lang="en-US" sz="1500" kern="1200" dirty="0"/>
            <a:t> sans </a:t>
          </a:r>
          <a:r>
            <a:rPr lang="en-US" sz="1500" kern="1200" dirty="0" err="1"/>
            <a:t>gestes</a:t>
          </a:r>
          <a:r>
            <a:rPr lang="en-US" sz="1500" kern="1200" dirty="0"/>
            <a:t>, marcher </a:t>
          </a:r>
          <a:r>
            <a:rPr lang="en-US" sz="1500" kern="1200" dirty="0" err="1"/>
            <a:t>en</a:t>
          </a:r>
          <a:r>
            <a:rPr lang="en-US" sz="1500" kern="1200" dirty="0"/>
            <a:t> </a:t>
          </a:r>
          <a:r>
            <a:rPr lang="en-US" sz="1500" kern="1200" dirty="0" err="1"/>
            <a:t>déclamant</a:t>
          </a:r>
          <a:r>
            <a:rPr lang="en-US" sz="1500" kern="1200" dirty="0"/>
            <a:t> le </a:t>
          </a:r>
          <a:r>
            <a:rPr lang="en-US" sz="1500" kern="1200" dirty="0" err="1"/>
            <a:t>poème</a:t>
          </a:r>
          <a:r>
            <a:rPr lang="en-US" sz="1500" kern="1200" dirty="0"/>
            <a:t>, </a:t>
          </a:r>
          <a:r>
            <a:rPr lang="en-US" sz="1500" kern="1200" dirty="0" err="1"/>
            <a:t>travailler</a:t>
          </a:r>
          <a:r>
            <a:rPr lang="en-US" sz="1500" kern="1200" dirty="0"/>
            <a:t> sur </a:t>
          </a:r>
          <a:r>
            <a:rPr lang="en-US" sz="1500" kern="1200" dirty="0" err="1"/>
            <a:t>l’expression</a:t>
          </a:r>
          <a:r>
            <a:rPr lang="en-US" sz="1500" kern="1200" dirty="0"/>
            <a:t>,</a:t>
          </a:r>
        </a:p>
      </dsp:txBody>
      <dsp:txXfrm>
        <a:off x="1275192" y="2762336"/>
        <a:ext cx="4639016" cy="1104063"/>
      </dsp:txXfrm>
    </dsp:sp>
    <dsp:sp modelId="{DC27AC03-938A-45B6-8005-E3B9CCB28241}">
      <dsp:nvSpPr>
        <dsp:cNvPr id="0" name=""/>
        <dsp:cNvSpPr/>
      </dsp:nvSpPr>
      <dsp:spPr>
        <a:xfrm>
          <a:off x="0" y="4142415"/>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2B974-1E58-4F4A-A9B3-3492FF9CD9E0}">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BFF04B-C93E-4AFF-9789-04B495CEC245}">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666750">
            <a:lnSpc>
              <a:spcPct val="100000"/>
            </a:lnSpc>
            <a:spcBef>
              <a:spcPct val="0"/>
            </a:spcBef>
            <a:spcAft>
              <a:spcPct val="35000"/>
            </a:spcAft>
            <a:buNone/>
          </a:pPr>
          <a:r>
            <a:rPr lang="en-US" sz="1500" kern="1200" dirty="0"/>
            <a:t>La place du corps dans le travail vocal : mise </a:t>
          </a:r>
          <a:r>
            <a:rPr lang="en-US" sz="1500" kern="1200" dirty="0" err="1"/>
            <a:t>en</a:t>
          </a:r>
          <a:r>
            <a:rPr lang="en-US" sz="1500" kern="1200" dirty="0"/>
            <a:t> </a:t>
          </a:r>
          <a:r>
            <a:rPr lang="en-US" sz="1500" kern="1200" dirty="0" err="1"/>
            <a:t>espace</a:t>
          </a:r>
          <a:r>
            <a:rPr lang="en-US" sz="1500" kern="1200" dirty="0"/>
            <a:t> d’un </a:t>
          </a:r>
          <a:r>
            <a:rPr lang="en-US" sz="1500" kern="1200" dirty="0" err="1"/>
            <a:t>poème</a:t>
          </a:r>
          <a:r>
            <a:rPr lang="en-US" sz="1500" kern="1200" dirty="0"/>
            <a:t> (</a:t>
          </a:r>
          <a:r>
            <a:rPr lang="en-US" sz="1500" kern="1200" dirty="0" err="1"/>
            <a:t>parler</a:t>
          </a:r>
          <a:r>
            <a:rPr lang="en-US" sz="1500" kern="1200" dirty="0"/>
            <a:t> </a:t>
          </a:r>
          <a:r>
            <a:rPr lang="en-US" sz="1500" kern="1200" dirty="0" err="1"/>
            <a:t>en</a:t>
          </a:r>
          <a:r>
            <a:rPr lang="en-US" sz="1500" kern="1200" dirty="0"/>
            <a:t> </a:t>
          </a:r>
          <a:r>
            <a:rPr lang="en-US" sz="1500" kern="1200" dirty="0" err="1"/>
            <a:t>bougeant</a:t>
          </a:r>
          <a:r>
            <a:rPr lang="en-US" sz="1500" kern="1200" dirty="0"/>
            <a:t>, dire </a:t>
          </a:r>
          <a:r>
            <a:rPr lang="en-US" sz="1500" kern="1200" dirty="0" err="1"/>
            <a:t>puis</a:t>
          </a:r>
          <a:r>
            <a:rPr lang="en-US" sz="1500" kern="1200" dirty="0"/>
            <a:t> </a:t>
          </a:r>
          <a:r>
            <a:rPr lang="en-US" sz="1500" kern="1200" dirty="0" err="1"/>
            <a:t>bouger</a:t>
          </a:r>
          <a:r>
            <a:rPr lang="en-US" sz="1500" kern="1200" dirty="0"/>
            <a:t>, </a:t>
          </a:r>
          <a:r>
            <a:rPr lang="en-US" sz="1500" kern="1200" dirty="0" err="1"/>
            <a:t>bouger</a:t>
          </a:r>
          <a:r>
            <a:rPr lang="en-US" sz="1500" kern="1200" dirty="0"/>
            <a:t> </a:t>
          </a:r>
          <a:r>
            <a:rPr lang="en-US" sz="1500" kern="1200" dirty="0" err="1"/>
            <a:t>puis</a:t>
          </a:r>
          <a:r>
            <a:rPr lang="en-US" sz="1500" kern="1200" dirty="0"/>
            <a:t> dire)</a:t>
          </a:r>
        </a:p>
      </dsp:txBody>
      <dsp:txXfrm>
        <a:off x="1275192" y="4142415"/>
        <a:ext cx="4639016" cy="11040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wma"/><Relationship Id="rId7"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audio" Target="../media/media3.wma"/><Relationship Id="rId5" Type="http://schemas.microsoft.com/office/2007/relationships/media" Target="../media/media3.wma"/><Relationship Id="rId4" Type="http://schemas.openxmlformats.org/officeDocument/2006/relationships/audio" Target="../media/media2.wma"/></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explorerlapoesie.printempsdespoetes.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15AA5-9E34-133D-9C8B-44AEFF278C9D}"/>
              </a:ext>
            </a:extLst>
          </p:cNvPr>
          <p:cNvSpPr>
            <a:spLocks noGrp="1"/>
          </p:cNvSpPr>
          <p:nvPr>
            <p:ph type="ctrTitle"/>
          </p:nvPr>
        </p:nvSpPr>
        <p:spPr/>
        <p:txBody>
          <a:bodyPr/>
          <a:lstStyle/>
          <a:p>
            <a:r>
              <a:rPr lang="fr-FR" dirty="0"/>
              <a:t>Rendez-vous poétiques </a:t>
            </a:r>
            <a:br>
              <a:rPr lang="fr-FR" dirty="0"/>
            </a:br>
            <a:r>
              <a:rPr lang="fr-FR" dirty="0"/>
              <a:t>à l’école maternelle</a:t>
            </a:r>
          </a:p>
        </p:txBody>
      </p:sp>
      <p:sp>
        <p:nvSpPr>
          <p:cNvPr id="3" name="Sous-titre 2">
            <a:extLst>
              <a:ext uri="{FF2B5EF4-FFF2-40B4-BE49-F238E27FC236}">
                <a16:creationId xmlns:a16="http://schemas.microsoft.com/office/drawing/2014/main" id="{7A2C56B5-1AB1-9774-5FE5-24639349AC54}"/>
              </a:ext>
            </a:extLst>
          </p:cNvPr>
          <p:cNvSpPr>
            <a:spLocks noGrp="1"/>
          </p:cNvSpPr>
          <p:nvPr>
            <p:ph type="subTitle" idx="1"/>
          </p:nvPr>
        </p:nvSpPr>
        <p:spPr>
          <a:xfrm>
            <a:off x="2692398" y="3576268"/>
            <a:ext cx="6349305" cy="1754962"/>
          </a:xfrm>
        </p:spPr>
        <p:txBody>
          <a:bodyPr>
            <a:normAutofit fontScale="25000" lnSpcReduction="20000"/>
          </a:bodyPr>
          <a:lstStyle/>
          <a:p>
            <a:pPr algn="l"/>
            <a:r>
              <a:rPr lang="fr-FR" sz="5600" dirty="0"/>
              <a:t>Brigitte </a:t>
            </a:r>
            <a:r>
              <a:rPr lang="fr-FR" sz="5600" dirty="0" err="1"/>
              <a:t>Depret</a:t>
            </a:r>
            <a:r>
              <a:rPr lang="fr-FR" sz="5600" dirty="0"/>
              <a:t> IEN Avion</a:t>
            </a:r>
          </a:p>
          <a:p>
            <a:pPr algn="l"/>
            <a:r>
              <a:rPr lang="fr-FR" sz="5600" dirty="0"/>
              <a:t>Valérie </a:t>
            </a:r>
            <a:r>
              <a:rPr lang="fr-FR" sz="5600" dirty="0" err="1"/>
              <a:t>Bouquillon</a:t>
            </a:r>
            <a:r>
              <a:rPr lang="fr-FR" sz="5600" dirty="0"/>
              <a:t> CPD Maternelle -  DSDEN Arras </a:t>
            </a:r>
          </a:p>
          <a:p>
            <a:pPr algn="l"/>
            <a:r>
              <a:rPr lang="fr-FR" sz="5600" dirty="0"/>
              <a:t>Claire Cavallaro CPC -  circonscription d’Avion</a:t>
            </a:r>
          </a:p>
          <a:p>
            <a:pPr algn="l"/>
            <a:r>
              <a:rPr lang="fr-FR" sz="4400" b="1" dirty="0">
                <a:solidFill>
                  <a:srgbClr val="0070C0"/>
                </a:solidFill>
              </a:rPr>
              <a:t>Sources :</a:t>
            </a:r>
          </a:p>
          <a:p>
            <a:pPr marL="342900" indent="-342900" algn="l">
              <a:lnSpc>
                <a:spcPct val="120000"/>
              </a:lnSpc>
              <a:spcBef>
                <a:spcPts val="0"/>
              </a:spcBef>
              <a:spcAft>
                <a:spcPts val="0"/>
              </a:spcAft>
              <a:buFontTx/>
              <a:buChar char="-"/>
            </a:pPr>
            <a:r>
              <a:rPr lang="fr-FR" sz="4400" dirty="0">
                <a:solidFill>
                  <a:srgbClr val="0070C0"/>
                </a:solidFill>
              </a:rPr>
              <a:t>Programme de français cycle 1 – 2024</a:t>
            </a:r>
          </a:p>
          <a:p>
            <a:pPr marL="342900" indent="-342900" algn="l">
              <a:lnSpc>
                <a:spcPct val="120000"/>
              </a:lnSpc>
              <a:spcBef>
                <a:spcPts val="0"/>
              </a:spcBef>
              <a:spcAft>
                <a:spcPts val="0"/>
              </a:spcAft>
              <a:buFontTx/>
              <a:buChar char="-"/>
            </a:pPr>
            <a:r>
              <a:rPr lang="fr-FR" sz="4400" dirty="0">
                <a:solidFill>
                  <a:srgbClr val="0070C0"/>
                </a:solidFill>
              </a:rPr>
              <a:t>Tableau de bord thématique : Rendez-vous poétiques à l’école maternelle – Mission maternelle Pas-de-Calais 2011-2012</a:t>
            </a:r>
          </a:p>
          <a:p>
            <a:pPr marL="342900" indent="-342900" algn="l">
              <a:lnSpc>
                <a:spcPct val="120000"/>
              </a:lnSpc>
              <a:spcBef>
                <a:spcPts val="0"/>
              </a:spcBef>
              <a:spcAft>
                <a:spcPts val="0"/>
              </a:spcAft>
              <a:buFontTx/>
              <a:buChar char="-"/>
            </a:pPr>
            <a:r>
              <a:rPr lang="fr-FR" sz="4400" dirty="0">
                <a:solidFill>
                  <a:srgbClr val="0070C0"/>
                </a:solidFill>
              </a:rPr>
              <a:t>La poésie à l’école – DGESCO  </a:t>
            </a:r>
          </a:p>
          <a:p>
            <a:pPr marL="342900" indent="-342900" algn="l">
              <a:buFontTx/>
              <a:buChar char="-"/>
            </a:pPr>
            <a:endParaRPr lang="fr-FR" sz="5600" dirty="0">
              <a:solidFill>
                <a:srgbClr val="0070C0"/>
              </a:solidFill>
            </a:endParaRPr>
          </a:p>
          <a:p>
            <a:pPr marL="342900" indent="-342900" algn="l">
              <a:buFontTx/>
              <a:buChar char="-"/>
            </a:pPr>
            <a:endParaRPr lang="fr-FR" dirty="0"/>
          </a:p>
        </p:txBody>
      </p:sp>
    </p:spTree>
    <p:extLst>
      <p:ext uri="{BB962C8B-B14F-4D97-AF65-F5344CB8AC3E}">
        <p14:creationId xmlns:p14="http://schemas.microsoft.com/office/powerpoint/2010/main" val="164988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5D0C0-6ADB-90C1-578E-4646FA1D0BCA}"/>
              </a:ext>
            </a:extLst>
          </p:cNvPr>
          <p:cNvSpPr>
            <a:spLocks noGrp="1"/>
          </p:cNvSpPr>
          <p:nvPr>
            <p:ph type="title"/>
          </p:nvPr>
        </p:nvSpPr>
        <p:spPr/>
        <p:txBody>
          <a:bodyPr>
            <a:normAutofit fontScale="90000"/>
          </a:bodyPr>
          <a:lstStyle/>
          <a:p>
            <a:r>
              <a:rPr lang="fr-FR" dirty="0"/>
              <a:t>Exemples d’activités à partir d’une comptine </a:t>
            </a:r>
          </a:p>
        </p:txBody>
      </p:sp>
      <p:sp>
        <p:nvSpPr>
          <p:cNvPr id="3" name="Espace réservé du contenu 2">
            <a:extLst>
              <a:ext uri="{FF2B5EF4-FFF2-40B4-BE49-F238E27FC236}">
                <a16:creationId xmlns:a16="http://schemas.microsoft.com/office/drawing/2014/main" id="{E359B1EE-53EF-863E-5468-6211158E4BBD}"/>
              </a:ext>
            </a:extLst>
          </p:cNvPr>
          <p:cNvSpPr>
            <a:spLocks noGrp="1"/>
          </p:cNvSpPr>
          <p:nvPr>
            <p:ph idx="1"/>
          </p:nvPr>
        </p:nvSpPr>
        <p:spPr>
          <a:xfrm>
            <a:off x="1295401" y="2556932"/>
            <a:ext cx="9601196" cy="3514084"/>
          </a:xfrm>
        </p:spPr>
        <p:txBody>
          <a:bodyPr>
            <a:normAutofit fontScale="92500" lnSpcReduction="10000"/>
          </a:bodyPr>
          <a:lstStyle/>
          <a:p>
            <a:r>
              <a:rPr lang="fr-FR" b="1" dirty="0"/>
              <a:t>Trouver la rime :</a:t>
            </a:r>
            <a:r>
              <a:rPr lang="fr-FR" dirty="0"/>
              <a:t> à partir d’une comptine, l’élève doit isoler la rime et la nommer.</a:t>
            </a:r>
          </a:p>
          <a:p>
            <a:r>
              <a:rPr lang="fr-FR" b="1" dirty="0"/>
              <a:t>Le mot cible : </a:t>
            </a:r>
            <a:r>
              <a:rPr lang="fr-FR" dirty="0"/>
              <a:t>l’élève doit repérer dans un texte les mots qui riment avec le mot-cible puis retrouver sur la table les images correspondant aux mots et les montrer.</a:t>
            </a:r>
          </a:p>
          <a:p>
            <a:r>
              <a:rPr lang="fr-FR" b="1" dirty="0"/>
              <a:t>La pêche aux rimes : </a:t>
            </a:r>
            <a:r>
              <a:rPr lang="fr-FR" dirty="0"/>
              <a:t>rechercher des images correspondant à des mots qui riment avec les sons proposés.</a:t>
            </a:r>
          </a:p>
          <a:p>
            <a:r>
              <a:rPr lang="fr-FR" b="1" dirty="0"/>
              <a:t>La ronde des rimes : </a:t>
            </a:r>
            <a:r>
              <a:rPr lang="fr-FR" dirty="0"/>
              <a:t>trouver dans son vocabulaire un mot qui rime avec le son proposé.</a:t>
            </a:r>
          </a:p>
          <a:p>
            <a:r>
              <a:rPr lang="fr-FR" b="1" dirty="0"/>
              <a:t>Créer des comptines : </a:t>
            </a:r>
            <a:r>
              <a:rPr lang="fr-FR" dirty="0"/>
              <a:t>chaque élève doit trouver un mot qui rime avec le son proposé.</a:t>
            </a:r>
          </a:p>
          <a:p>
            <a:endParaRPr lang="fr-FR" dirty="0"/>
          </a:p>
        </p:txBody>
      </p:sp>
    </p:spTree>
    <p:extLst>
      <p:ext uri="{BB962C8B-B14F-4D97-AF65-F5344CB8AC3E}">
        <p14:creationId xmlns:p14="http://schemas.microsoft.com/office/powerpoint/2010/main" val="3304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4B6517-7B6D-90A8-9ED7-E184E374A09D}"/>
              </a:ext>
            </a:extLst>
          </p:cNvPr>
          <p:cNvSpPr>
            <a:spLocks noGrp="1"/>
          </p:cNvSpPr>
          <p:nvPr>
            <p:ph type="title"/>
          </p:nvPr>
        </p:nvSpPr>
        <p:spPr/>
        <p:txBody>
          <a:bodyPr/>
          <a:lstStyle/>
          <a:p>
            <a:r>
              <a:rPr lang="fr-FR" dirty="0"/>
              <a:t>Ecouter – Dire – Ecrire la poésie</a:t>
            </a:r>
          </a:p>
        </p:txBody>
      </p:sp>
      <p:sp>
        <p:nvSpPr>
          <p:cNvPr id="3" name="Espace réservé du contenu 2">
            <a:extLst>
              <a:ext uri="{FF2B5EF4-FFF2-40B4-BE49-F238E27FC236}">
                <a16:creationId xmlns:a16="http://schemas.microsoft.com/office/drawing/2014/main" id="{F83807D7-17F2-9AA7-AB8B-4172014B475B}"/>
              </a:ext>
            </a:extLst>
          </p:cNvPr>
          <p:cNvSpPr>
            <a:spLocks noGrp="1"/>
          </p:cNvSpPr>
          <p:nvPr>
            <p:ph idx="1"/>
          </p:nvPr>
        </p:nvSpPr>
        <p:spPr/>
        <p:txBody>
          <a:bodyPr>
            <a:normAutofit fontScale="92500" lnSpcReduction="20000"/>
          </a:bodyPr>
          <a:lstStyle/>
          <a:p>
            <a:pPr marL="0" indent="0">
              <a:buNone/>
            </a:pPr>
            <a:r>
              <a:rPr lang="fr-FR" dirty="0"/>
              <a:t>Ecouter et dire : entendre des poèmes. </a:t>
            </a:r>
          </a:p>
          <a:p>
            <a:pPr marL="0" indent="0">
              <a:buNone/>
            </a:pPr>
            <a:r>
              <a:rPr lang="fr-FR" dirty="0"/>
              <a:t>Lire / relire et écrire : la poésie s’écoute sans nécessairement se comprendre. Chacun met le poème en résonance avec sa propre culture. </a:t>
            </a:r>
          </a:p>
          <a:p>
            <a:pPr marL="0" indent="0">
              <a:buNone/>
            </a:pPr>
            <a:r>
              <a:rPr lang="fr-FR" dirty="0"/>
              <a:t>Regarder et produire : Le poème, c’est aussi une forme sur une page et la valeur graphique et esthétique de son agencement est à prendre en compte parce qu’elle fait sens, ouvrant sur une forme particulière de lecture. </a:t>
            </a:r>
          </a:p>
          <a:p>
            <a:pPr marL="0" indent="0">
              <a:buNone/>
            </a:pPr>
            <a:r>
              <a:rPr lang="fr-FR" dirty="0"/>
              <a:t>Dans les ouvrages pour la jeunesse, la place des illustrations mérite d’être observée, analysée par rapport au texte (redondance, parallélisme, dialogue…) et utilisée dans les productions personnelles.</a:t>
            </a:r>
            <a:br>
              <a:rPr lang="fr-FR" dirty="0"/>
            </a:br>
            <a:r>
              <a:rPr lang="fr-FR" dirty="0"/>
              <a:t>Un registre gagnerait à être identifié : </a:t>
            </a:r>
            <a:r>
              <a:rPr lang="fr-FR" b="1" dirty="0"/>
              <a:t>conserver / valoriser </a:t>
            </a:r>
          </a:p>
        </p:txBody>
      </p:sp>
    </p:spTree>
    <p:extLst>
      <p:ext uri="{BB962C8B-B14F-4D97-AF65-F5344CB8AC3E}">
        <p14:creationId xmlns:p14="http://schemas.microsoft.com/office/powerpoint/2010/main" val="411347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216B1-8C78-2077-BA6B-46DB3BE9AB7F}"/>
              </a:ext>
            </a:extLst>
          </p:cNvPr>
          <p:cNvSpPr>
            <a:spLocks noGrp="1"/>
          </p:cNvSpPr>
          <p:nvPr>
            <p:ph type="title"/>
          </p:nvPr>
        </p:nvSpPr>
        <p:spPr/>
        <p:txBody>
          <a:bodyPr>
            <a:normAutofit/>
          </a:bodyPr>
          <a:lstStyle/>
          <a:p>
            <a:r>
              <a:rPr lang="fr-FR" dirty="0"/>
              <a:t>Collecter, observer, manipuler</a:t>
            </a:r>
          </a:p>
        </p:txBody>
      </p:sp>
      <p:sp>
        <p:nvSpPr>
          <p:cNvPr id="3" name="Espace réservé du contenu 2">
            <a:extLst>
              <a:ext uri="{FF2B5EF4-FFF2-40B4-BE49-F238E27FC236}">
                <a16:creationId xmlns:a16="http://schemas.microsoft.com/office/drawing/2014/main" id="{F5251E83-F96E-8D42-FFA1-7D60E07B75B7}"/>
              </a:ext>
            </a:extLst>
          </p:cNvPr>
          <p:cNvSpPr>
            <a:spLocks noGrp="1"/>
          </p:cNvSpPr>
          <p:nvPr>
            <p:ph idx="1"/>
          </p:nvPr>
        </p:nvSpPr>
        <p:spPr/>
        <p:txBody>
          <a:bodyPr/>
          <a:lstStyle/>
          <a:p>
            <a:pPr marL="457200" lvl="1" indent="0">
              <a:buNone/>
            </a:pPr>
            <a:r>
              <a:rPr lang="fr-FR" dirty="0"/>
              <a:t>Fréquenter des livres de poèmes : plusieurs recueils d’un même poète, un poète et un recueil, plusieurs recueils de plusieurs poètes</a:t>
            </a:r>
          </a:p>
          <a:p>
            <a:pPr marL="457200" lvl="1" indent="0">
              <a:buNone/>
            </a:pPr>
            <a:r>
              <a:rPr lang="fr-FR" dirty="0"/>
              <a:t>Florilège :  proposer aux élèves de constituer un cahier, un carnet pour collecter, illustrer ou même copier les poèmes ou extraits qui les touchent particulièrement</a:t>
            </a:r>
          </a:p>
          <a:p>
            <a:pPr marL="457200" lvl="1" indent="0">
              <a:buNone/>
            </a:pPr>
            <a:r>
              <a:rPr lang="fr-FR" dirty="0"/>
              <a:t>La boîte à poèmes de la classe (forme écrite ou forme sonore avec des enregistrements)</a:t>
            </a:r>
          </a:p>
          <a:p>
            <a:pPr marL="457200" lvl="1" indent="0">
              <a:buNone/>
            </a:pPr>
            <a:r>
              <a:rPr lang="fr-FR" dirty="0"/>
              <a:t>Illustration plastique ou sonore d’un poème autour d’une thématique (l’eau, les arbres…)</a:t>
            </a:r>
          </a:p>
          <a:p>
            <a:pPr marL="457200" lvl="1" indent="0">
              <a:buNone/>
            </a:pPr>
            <a:endParaRPr lang="fr-FR" dirty="0"/>
          </a:p>
        </p:txBody>
      </p:sp>
    </p:spTree>
    <p:extLst>
      <p:ext uri="{BB962C8B-B14F-4D97-AF65-F5344CB8AC3E}">
        <p14:creationId xmlns:p14="http://schemas.microsoft.com/office/powerpoint/2010/main" val="285058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27F84B39-F441-B92A-F90B-A93AD7ACBED1}"/>
              </a:ext>
            </a:extLst>
          </p:cNvPr>
          <p:cNvSpPr>
            <a:spLocks noGrp="1"/>
          </p:cNvSpPr>
          <p:nvPr>
            <p:ph type="title"/>
          </p:nvPr>
        </p:nvSpPr>
        <p:spPr>
          <a:xfrm>
            <a:off x="1055599" y="1055077"/>
            <a:ext cx="2532909" cy="4794578"/>
          </a:xfrm>
        </p:spPr>
        <p:txBody>
          <a:bodyPr vert="horz" lIns="91440" tIns="45720" rIns="91440" bIns="45720" rtlCol="0">
            <a:normAutofit/>
          </a:bodyPr>
          <a:lstStyle/>
          <a:p>
            <a:r>
              <a:rPr lang="en-US" sz="3600" dirty="0" err="1">
                <a:solidFill>
                  <a:srgbClr val="262626"/>
                </a:solidFill>
              </a:rPr>
              <a:t>Mémoriser</a:t>
            </a:r>
            <a:r>
              <a:rPr lang="en-US" sz="3600" dirty="0">
                <a:solidFill>
                  <a:srgbClr val="262626"/>
                </a:solidFill>
              </a:rPr>
              <a:t> et </a:t>
            </a:r>
            <a:r>
              <a:rPr lang="en-US" sz="3600" dirty="0" err="1">
                <a:solidFill>
                  <a:srgbClr val="262626"/>
                </a:solidFill>
              </a:rPr>
              <a:t>mettre</a:t>
            </a:r>
            <a:r>
              <a:rPr lang="en-US" sz="3600" dirty="0">
                <a:solidFill>
                  <a:srgbClr val="262626"/>
                </a:solidFill>
              </a:rPr>
              <a:t> </a:t>
            </a:r>
            <a:br>
              <a:rPr lang="en-US" sz="3600" dirty="0">
                <a:solidFill>
                  <a:srgbClr val="262626"/>
                </a:solidFill>
              </a:rPr>
            </a:br>
            <a:r>
              <a:rPr lang="en-US" sz="3600" dirty="0" err="1">
                <a:solidFill>
                  <a:srgbClr val="262626"/>
                </a:solidFill>
              </a:rPr>
              <a:t>en</a:t>
            </a:r>
            <a:r>
              <a:rPr lang="en-US" sz="3600" dirty="0">
                <a:solidFill>
                  <a:srgbClr val="262626"/>
                </a:solidFill>
              </a:rPr>
              <a:t> voix la </a:t>
            </a:r>
            <a:r>
              <a:rPr lang="en-US" sz="3600" dirty="0" err="1">
                <a:solidFill>
                  <a:srgbClr val="262626"/>
                </a:solidFill>
              </a:rPr>
              <a:t>poésie</a:t>
            </a:r>
            <a:endParaRPr lang="en-US" sz="3600" dirty="0">
              <a:solidFill>
                <a:srgbClr val="262626"/>
              </a:solidFill>
            </a:endParaRPr>
          </a:p>
        </p:txBody>
      </p:sp>
      <p:sp useBgFill="1">
        <p:nvSpPr>
          <p:cNvPr id="41" name="Rectangle 40">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Espace réservé du contenu 2">
            <a:extLst>
              <a:ext uri="{FF2B5EF4-FFF2-40B4-BE49-F238E27FC236}">
                <a16:creationId xmlns:a16="http://schemas.microsoft.com/office/drawing/2014/main" id="{4B3F1CDC-6A99-7B70-4077-C4508AF4A9FF}"/>
              </a:ext>
            </a:extLst>
          </p:cNvPr>
          <p:cNvGraphicFramePr>
            <a:graphicFrameLocks noGrp="1"/>
          </p:cNvGraphicFramePr>
          <p:nvPr>
            <p:ph idx="1"/>
            <p:extLst>
              <p:ext uri="{D42A27DB-BD31-4B8C-83A1-F6EECF244321}">
                <p14:modId xmlns:p14="http://schemas.microsoft.com/office/powerpoint/2010/main" val="304206211"/>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32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5BFA7-13C3-FA8E-13F6-CB460F7EECA0}"/>
              </a:ext>
            </a:extLst>
          </p:cNvPr>
          <p:cNvSpPr>
            <a:spLocks noGrp="1"/>
          </p:cNvSpPr>
          <p:nvPr>
            <p:ph type="title"/>
          </p:nvPr>
        </p:nvSpPr>
        <p:spPr/>
        <p:txBody>
          <a:bodyPr/>
          <a:lstStyle/>
          <a:p>
            <a:r>
              <a:rPr lang="fr-FR" dirty="0"/>
              <a:t>Exemples de jeux de langue</a:t>
            </a:r>
          </a:p>
        </p:txBody>
      </p:sp>
      <p:sp>
        <p:nvSpPr>
          <p:cNvPr id="3" name="Espace réservé du contenu 2">
            <a:extLst>
              <a:ext uri="{FF2B5EF4-FFF2-40B4-BE49-F238E27FC236}">
                <a16:creationId xmlns:a16="http://schemas.microsoft.com/office/drawing/2014/main" id="{9C91DA63-A44D-C68F-9995-3097D8BA2E16}"/>
              </a:ext>
            </a:extLst>
          </p:cNvPr>
          <p:cNvSpPr>
            <a:spLocks noGrp="1"/>
          </p:cNvSpPr>
          <p:nvPr>
            <p:ph idx="1"/>
          </p:nvPr>
        </p:nvSpPr>
        <p:spPr>
          <a:xfrm>
            <a:off x="1295401" y="2556932"/>
            <a:ext cx="9601196" cy="3514084"/>
          </a:xfrm>
        </p:spPr>
        <p:txBody>
          <a:bodyPr/>
          <a:lstStyle/>
          <a:p>
            <a:r>
              <a:rPr lang="fr-FR" b="1" dirty="0"/>
              <a:t>Recherches sur les sonorités : Ecoute, Langage oral-Ecriture :</a:t>
            </a:r>
          </a:p>
          <a:p>
            <a:pPr lvl="1"/>
            <a:r>
              <a:rPr lang="fr-FR" dirty="0"/>
              <a:t>Jeux de discrimination auditive à partir de poèmes, de chansons, de comptines.</a:t>
            </a:r>
          </a:p>
          <a:p>
            <a:pPr lvl="1"/>
            <a:r>
              <a:rPr lang="fr-FR" dirty="0"/>
              <a:t>Chasse aux sons : catalogue de mots et d’images comportant tel ou tel son.</a:t>
            </a:r>
          </a:p>
          <a:p>
            <a:pPr lvl="1"/>
            <a:r>
              <a:rPr lang="fr-FR" dirty="0"/>
              <a:t>Fabrication de petits textes, de phrases.</a:t>
            </a:r>
          </a:p>
          <a:p>
            <a:pPr lvl="1"/>
            <a:r>
              <a:rPr lang="fr-FR" dirty="0"/>
              <a:t>Jouer avec les sonorités : je cherche des mots doux, des mots qui claquent, des mots qui sifflent, qui grincent…</a:t>
            </a:r>
          </a:p>
          <a:p>
            <a:pPr lvl="1"/>
            <a:r>
              <a:rPr lang="fr-FR" dirty="0"/>
              <a:t>A l’écoute, repérer les poèmes qui caressent, qui tapent, qui claquent…</a:t>
            </a:r>
          </a:p>
          <a:p>
            <a:pPr lvl="1"/>
            <a:endParaRPr lang="fr-FR" dirty="0"/>
          </a:p>
          <a:p>
            <a:pPr lvl="1"/>
            <a:endParaRPr lang="fr-FR" dirty="0"/>
          </a:p>
        </p:txBody>
      </p:sp>
      <p:pic>
        <p:nvPicPr>
          <p:cNvPr id="4" name="Le hérisson">
            <a:hlinkClick r:id="" action="ppaction://media"/>
            <a:extLst>
              <a:ext uri="{FF2B5EF4-FFF2-40B4-BE49-F238E27FC236}">
                <a16:creationId xmlns:a16="http://schemas.microsoft.com/office/drawing/2014/main" id="{7C48D4CF-D8C2-FCA8-ABCC-440CD78E53C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58334" y="2819400"/>
            <a:ext cx="609600" cy="609600"/>
          </a:xfrm>
          <a:prstGeom prst="rect">
            <a:avLst/>
          </a:prstGeom>
        </p:spPr>
      </p:pic>
      <p:pic>
        <p:nvPicPr>
          <p:cNvPr id="5" name="La fauvette">
            <a:hlinkClick r:id="" action="ppaction://media"/>
            <a:extLst>
              <a:ext uri="{FF2B5EF4-FFF2-40B4-BE49-F238E27FC236}">
                <a16:creationId xmlns:a16="http://schemas.microsoft.com/office/drawing/2014/main" id="{1D54D3EC-19C7-C975-144F-D2B93F36219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548734" y="3473694"/>
            <a:ext cx="609600" cy="609600"/>
          </a:xfrm>
          <a:prstGeom prst="rect">
            <a:avLst/>
          </a:prstGeom>
        </p:spPr>
      </p:pic>
      <p:pic>
        <p:nvPicPr>
          <p:cNvPr id="6" name="Le nuage">
            <a:hlinkClick r:id="" action="ppaction://media"/>
            <a:extLst>
              <a:ext uri="{FF2B5EF4-FFF2-40B4-BE49-F238E27FC236}">
                <a16:creationId xmlns:a16="http://schemas.microsoft.com/office/drawing/2014/main" id="{5343A63B-12D3-00F9-A21E-F35D30448E06}"/>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6095999" y="3899576"/>
            <a:ext cx="609600" cy="609600"/>
          </a:xfrm>
          <a:prstGeom prst="rect">
            <a:avLst/>
          </a:prstGeom>
        </p:spPr>
      </p:pic>
    </p:spTree>
    <p:extLst>
      <p:ext uri="{BB962C8B-B14F-4D97-AF65-F5344CB8AC3E}">
        <p14:creationId xmlns:p14="http://schemas.microsoft.com/office/powerpoint/2010/main" val="242647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7445"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4520" fill="hold"/>
                                        <p:tgtEl>
                                          <p:spTgt spid="5"/>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0696" fill="hold"/>
                                        <p:tgtEl>
                                          <p:spTgt spid="6"/>
                                        </p:tgtEl>
                                      </p:cBhvr>
                                    </p:cmd>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audio>
              <p:cMediaNode vol="80000">
                <p:cTn id="40" fill="hold" display="0">
                  <p:stCondLst>
                    <p:cond delay="indefinite"/>
                  </p:stCondLst>
                  <p:endCondLst>
                    <p:cond evt="onStopAudio" delay="0">
                      <p:tgtEl>
                        <p:sldTgt/>
                      </p:tgtEl>
                    </p:cond>
                  </p:endCondLst>
                </p:cTn>
                <p:tgtEl>
                  <p:spTgt spid="5"/>
                </p:tgtEl>
              </p:cMediaNode>
            </p:audio>
            <p:audio>
              <p:cMediaNode vol="80000">
                <p:cTn id="41"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7C311-8CE5-0360-E955-C8E9383844CB}"/>
              </a:ext>
            </a:extLst>
          </p:cNvPr>
          <p:cNvSpPr>
            <a:spLocks noGrp="1"/>
          </p:cNvSpPr>
          <p:nvPr>
            <p:ph type="title"/>
          </p:nvPr>
        </p:nvSpPr>
        <p:spPr/>
        <p:txBody>
          <a:bodyPr/>
          <a:lstStyle/>
          <a:p>
            <a:r>
              <a:rPr lang="fr-FR" dirty="0"/>
              <a:t>Exemples de jeux de langue</a:t>
            </a:r>
          </a:p>
        </p:txBody>
      </p:sp>
      <p:sp>
        <p:nvSpPr>
          <p:cNvPr id="3" name="Espace réservé du contenu 2">
            <a:extLst>
              <a:ext uri="{FF2B5EF4-FFF2-40B4-BE49-F238E27FC236}">
                <a16:creationId xmlns:a16="http://schemas.microsoft.com/office/drawing/2014/main" id="{174D53DF-0A8A-B997-C734-368BC09F501C}"/>
              </a:ext>
            </a:extLst>
          </p:cNvPr>
          <p:cNvSpPr>
            <a:spLocks noGrp="1"/>
          </p:cNvSpPr>
          <p:nvPr>
            <p:ph idx="1"/>
          </p:nvPr>
        </p:nvSpPr>
        <p:spPr>
          <a:xfrm>
            <a:off x="1295401" y="2556932"/>
            <a:ext cx="9601196" cy="2959448"/>
          </a:xfrm>
        </p:spPr>
        <p:txBody>
          <a:bodyPr/>
          <a:lstStyle/>
          <a:p>
            <a:r>
              <a:rPr lang="fr-FR" b="1" dirty="0"/>
              <a:t>Jouer avec les rythmes :</a:t>
            </a:r>
          </a:p>
          <a:p>
            <a:pPr lvl="1"/>
            <a:r>
              <a:rPr lang="fr-FR" dirty="0"/>
              <a:t>Comptines pour compter</a:t>
            </a:r>
          </a:p>
          <a:p>
            <a:pPr lvl="1"/>
            <a:r>
              <a:rPr lang="fr-FR" dirty="0"/>
              <a:t>Inventer des rythmes, prononcer des phrases en les rythmant</a:t>
            </a:r>
          </a:p>
          <a:p>
            <a:pPr lvl="1"/>
            <a:r>
              <a:rPr lang="fr-FR" dirty="0"/>
              <a:t>Marquer le rythme à l’aide d’instruments, avec son corps (coordination)</a:t>
            </a:r>
          </a:p>
          <a:p>
            <a:pPr lvl="1"/>
            <a:r>
              <a:rPr lang="fr-FR" dirty="0"/>
              <a:t>Mettre en musique</a:t>
            </a:r>
          </a:p>
        </p:txBody>
      </p:sp>
      <p:pic>
        <p:nvPicPr>
          <p:cNvPr id="4" name="Les lutins">
            <a:hlinkClick r:id="" action="ppaction://media"/>
            <a:extLst>
              <a:ext uri="{FF2B5EF4-FFF2-40B4-BE49-F238E27FC236}">
                <a16:creationId xmlns:a16="http://schemas.microsoft.com/office/drawing/2014/main" id="{D1CAE988-91F5-E03C-FE39-6F65F5758E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993859" y="2974159"/>
            <a:ext cx="609600" cy="609600"/>
          </a:xfrm>
          <a:prstGeom prst="rect">
            <a:avLst/>
          </a:prstGeom>
        </p:spPr>
      </p:pic>
    </p:spTree>
    <p:extLst>
      <p:ext uri="{BB962C8B-B14F-4D97-AF65-F5344CB8AC3E}">
        <p14:creationId xmlns:p14="http://schemas.microsoft.com/office/powerpoint/2010/main" val="146253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6934"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86549-CBFD-F42D-675A-832885277299}"/>
              </a:ext>
            </a:extLst>
          </p:cNvPr>
          <p:cNvSpPr>
            <a:spLocks noGrp="1"/>
          </p:cNvSpPr>
          <p:nvPr>
            <p:ph type="title"/>
          </p:nvPr>
        </p:nvSpPr>
        <p:spPr/>
        <p:txBody>
          <a:bodyPr/>
          <a:lstStyle/>
          <a:p>
            <a:r>
              <a:rPr lang="fr-FR" dirty="0"/>
              <a:t>Exemples de jeux de langue</a:t>
            </a:r>
          </a:p>
        </p:txBody>
      </p:sp>
      <p:sp>
        <p:nvSpPr>
          <p:cNvPr id="3" name="Espace réservé du contenu 2">
            <a:extLst>
              <a:ext uri="{FF2B5EF4-FFF2-40B4-BE49-F238E27FC236}">
                <a16:creationId xmlns:a16="http://schemas.microsoft.com/office/drawing/2014/main" id="{DACC333A-FB11-4BE7-EE08-0DF31384F035}"/>
              </a:ext>
            </a:extLst>
          </p:cNvPr>
          <p:cNvSpPr>
            <a:spLocks noGrp="1"/>
          </p:cNvSpPr>
          <p:nvPr>
            <p:ph idx="1"/>
          </p:nvPr>
        </p:nvSpPr>
        <p:spPr/>
        <p:txBody>
          <a:bodyPr/>
          <a:lstStyle/>
          <a:p>
            <a:r>
              <a:rPr lang="fr-FR" b="1" dirty="0"/>
              <a:t>Jouer avec les lettres, avec les syllabes ou avec les mots:</a:t>
            </a:r>
          </a:p>
          <a:p>
            <a:pPr lvl="1"/>
            <a:r>
              <a:rPr lang="fr-FR" dirty="0"/>
              <a:t>Jouer avec l’iconicité des lettres « O » comme un ballon, la terre, une bouche étonnée…</a:t>
            </a:r>
          </a:p>
          <a:p>
            <a:pPr lvl="1"/>
            <a:r>
              <a:rPr lang="fr-FR" dirty="0"/>
              <a:t>Fabriquer des abécédaires sur des thèmes</a:t>
            </a:r>
          </a:p>
          <a:p>
            <a:pPr lvl="1"/>
            <a:r>
              <a:rPr lang="fr-FR" dirty="0"/>
              <a:t>Fabriquer des mots nouveaux: mots valises à partir de mots et d’images</a:t>
            </a:r>
          </a:p>
          <a:p>
            <a:pPr lvl="1"/>
            <a:r>
              <a:rPr lang="fr-FR" dirty="0"/>
              <a:t>Inventer des marabouts ou anadiplose en images puis images et mots: </a:t>
            </a:r>
            <a:r>
              <a:rPr lang="fr-FR" i="1" dirty="0"/>
              <a:t>Les trois petits chats</a:t>
            </a:r>
          </a:p>
          <a:p>
            <a:r>
              <a:rPr lang="fr-FR" b="1" dirty="0"/>
              <a:t>Jouer avec l’espace de la feuille : </a:t>
            </a:r>
            <a:r>
              <a:rPr lang="fr-FR" dirty="0"/>
              <a:t>mettre un poème en image (collage, images, calligrammes…)</a:t>
            </a:r>
          </a:p>
        </p:txBody>
      </p:sp>
    </p:spTree>
    <p:extLst>
      <p:ext uri="{BB962C8B-B14F-4D97-AF65-F5344CB8AC3E}">
        <p14:creationId xmlns:p14="http://schemas.microsoft.com/office/powerpoint/2010/main" val="27270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6 lettres pour faire du bruit : Bouchama, Nadia: Amazon.fr: Livres">
            <a:extLst>
              <a:ext uri="{FF2B5EF4-FFF2-40B4-BE49-F238E27FC236}">
                <a16:creationId xmlns:a16="http://schemas.microsoft.com/office/drawing/2014/main" id="{F2BA64FB-3035-B5FE-79C6-4EB4CEA62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85" y="1162715"/>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Lutin des lettres - La Joie de lire">
            <a:extLst>
              <a:ext uri="{FF2B5EF4-FFF2-40B4-BE49-F238E27FC236}">
                <a16:creationId xmlns:a16="http://schemas.microsoft.com/office/drawing/2014/main" id="{EE6A66C5-6460-99FF-38A5-D43C96E48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986" y="929754"/>
            <a:ext cx="23336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 Lutin des lettres - La Joie de lire">
            <a:extLst>
              <a:ext uri="{FF2B5EF4-FFF2-40B4-BE49-F238E27FC236}">
                <a16:creationId xmlns:a16="http://schemas.microsoft.com/office/drawing/2014/main" id="{495CE03E-D7FA-1240-8B74-B076D2917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092" y="2912308"/>
            <a:ext cx="238125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 Lutin des lettres - La Joie de lire">
            <a:extLst>
              <a:ext uri="{FF2B5EF4-FFF2-40B4-BE49-F238E27FC236}">
                <a16:creationId xmlns:a16="http://schemas.microsoft.com/office/drawing/2014/main" id="{DBF788F4-5CAB-F004-8BC4-54326A984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268" y="4796033"/>
            <a:ext cx="33147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6 lettres pour faire du bruit {mercredi lecture} – Les Griottes papotent">
            <a:extLst>
              <a:ext uri="{FF2B5EF4-FFF2-40B4-BE49-F238E27FC236}">
                <a16:creationId xmlns:a16="http://schemas.microsoft.com/office/drawing/2014/main" id="{4F14B6E3-D390-39D0-6070-2F0FB3457A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285" y="3463937"/>
            <a:ext cx="2034916" cy="27132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abécédire : Serres, Alain, Tallec, Olivier, Franey, Lily: Amazon.fr:  Livres">
            <a:extLst>
              <a:ext uri="{FF2B5EF4-FFF2-40B4-BE49-F238E27FC236}">
                <a16:creationId xmlns:a16="http://schemas.microsoft.com/office/drawing/2014/main" id="{7FBAA0D7-3C30-7A60-E3AD-C1DD5AE308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2311" y="1448465"/>
            <a:ext cx="2447925" cy="18669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EA251D9-4ECF-2563-D8CC-258B001DE707}"/>
              </a:ext>
            </a:extLst>
          </p:cNvPr>
          <p:cNvSpPr txBox="1"/>
          <p:nvPr/>
        </p:nvSpPr>
        <p:spPr>
          <a:xfrm>
            <a:off x="7138439" y="3364872"/>
            <a:ext cx="3995505" cy="2862322"/>
          </a:xfrm>
          <a:prstGeom prst="rect">
            <a:avLst/>
          </a:prstGeom>
          <a:noFill/>
        </p:spPr>
        <p:txBody>
          <a:bodyPr wrap="square">
            <a:spAutoFit/>
          </a:bodyPr>
          <a:lstStyle/>
          <a:p>
            <a:r>
              <a:rPr lang="fr-FR" dirty="0">
                <a:solidFill>
                  <a:srgbClr val="0F1111"/>
                </a:solidFill>
                <a:latin typeface="Amazon Ember"/>
              </a:rPr>
              <a:t>Ce n’est pas </a:t>
            </a:r>
            <a:r>
              <a:rPr lang="fr-FR" b="0" i="0" dirty="0">
                <a:solidFill>
                  <a:srgbClr val="0F1111"/>
                </a:solidFill>
                <a:effectLst/>
                <a:latin typeface="Amazon Ember"/>
              </a:rPr>
              <a:t>un abécédaire classique genre « A comme Ananas, B comme Banane, C comme Citron » .</a:t>
            </a:r>
            <a:br>
              <a:rPr lang="fr-FR" dirty="0"/>
            </a:br>
            <a:r>
              <a:rPr lang="fr-FR" b="0" i="0" dirty="0">
                <a:solidFill>
                  <a:srgbClr val="0F1111"/>
                </a:solidFill>
                <a:effectLst/>
                <a:latin typeface="Amazon Ember"/>
              </a:rPr>
              <a:t>"Attendre, Boum, Changer", c'est nettement plus difficile à illustrer - et nettement plus riche pour s'inspirer. Et c'est cela, un livre qui peut faire voyager dans l'imaginaire, dans le vécu, dans l'attendu. Les photos et images tendres y invitent en tout cas.</a:t>
            </a:r>
            <a:endParaRPr lang="fr-FR" dirty="0"/>
          </a:p>
        </p:txBody>
      </p:sp>
      <p:sp>
        <p:nvSpPr>
          <p:cNvPr id="2" name="ZoneTexte 1">
            <a:extLst>
              <a:ext uri="{FF2B5EF4-FFF2-40B4-BE49-F238E27FC236}">
                <a16:creationId xmlns:a16="http://schemas.microsoft.com/office/drawing/2014/main" id="{DD303309-E2D7-6019-108F-F8951E47D879}"/>
              </a:ext>
            </a:extLst>
          </p:cNvPr>
          <p:cNvSpPr txBox="1"/>
          <p:nvPr/>
        </p:nvSpPr>
        <p:spPr>
          <a:xfrm>
            <a:off x="6950595" y="686770"/>
            <a:ext cx="3722402" cy="461665"/>
          </a:xfrm>
          <a:prstGeom prst="rect">
            <a:avLst/>
          </a:prstGeom>
          <a:noFill/>
        </p:spPr>
        <p:txBody>
          <a:bodyPr wrap="square" rtlCol="0">
            <a:spAutoFit/>
          </a:bodyPr>
          <a:lstStyle/>
          <a:p>
            <a:pPr algn="ctr"/>
            <a:r>
              <a:rPr lang="fr-FR" sz="2400" b="1" dirty="0"/>
              <a:t>Abécédaires à thèmes…</a:t>
            </a:r>
          </a:p>
        </p:txBody>
      </p:sp>
    </p:spTree>
    <p:extLst>
      <p:ext uri="{BB962C8B-B14F-4D97-AF65-F5344CB8AC3E}">
        <p14:creationId xmlns:p14="http://schemas.microsoft.com/office/powerpoint/2010/main" val="125446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C6BCF8-DCFA-78DD-CDF9-92C98F9D6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39" y="663822"/>
            <a:ext cx="1749866" cy="17196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 Faunographe">
            <a:extLst>
              <a:ext uri="{FF2B5EF4-FFF2-40B4-BE49-F238E27FC236}">
                <a16:creationId xmlns:a16="http://schemas.microsoft.com/office/drawing/2014/main" id="{90B3D12A-7511-DA3D-AC18-AD08AD900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234" y="1523629"/>
            <a:ext cx="8748027" cy="462770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2CD6A8E-23E8-7EF5-EE88-DEBA263A4F1A}"/>
              </a:ext>
            </a:extLst>
          </p:cNvPr>
          <p:cNvSpPr txBox="1"/>
          <p:nvPr/>
        </p:nvSpPr>
        <p:spPr>
          <a:xfrm>
            <a:off x="3447738" y="704537"/>
            <a:ext cx="5936105" cy="523220"/>
          </a:xfrm>
          <a:prstGeom prst="rect">
            <a:avLst/>
          </a:prstGeom>
          <a:noFill/>
        </p:spPr>
        <p:txBody>
          <a:bodyPr wrap="square" rtlCol="0">
            <a:spAutoFit/>
          </a:bodyPr>
          <a:lstStyle/>
          <a:p>
            <a:pPr algn="ctr"/>
            <a:r>
              <a:rPr lang="fr-FR" sz="2800" b="1" dirty="0"/>
              <a:t>Fabriquer des nouveaux mots </a:t>
            </a:r>
          </a:p>
        </p:txBody>
      </p:sp>
    </p:spTree>
    <p:extLst>
      <p:ext uri="{BB962C8B-B14F-4D97-AF65-F5344CB8AC3E}">
        <p14:creationId xmlns:p14="http://schemas.microsoft.com/office/powerpoint/2010/main" val="256766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Le Faunographe">
            <a:extLst>
              <a:ext uri="{FF2B5EF4-FFF2-40B4-BE49-F238E27FC236}">
                <a16:creationId xmlns:a16="http://schemas.microsoft.com/office/drawing/2014/main" id="{BD092B7E-0893-BBA9-E3E8-588004BC1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14" y="869431"/>
            <a:ext cx="10276382" cy="513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1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ED160916-FDA6-F57F-8517-AFF707B28277}"/>
              </a:ext>
            </a:extLst>
          </p:cNvPr>
          <p:cNvSpPr>
            <a:spLocks noGrp="1"/>
          </p:cNvSpPr>
          <p:nvPr>
            <p:ph type="title"/>
          </p:nvPr>
        </p:nvSpPr>
        <p:spPr>
          <a:xfrm>
            <a:off x="952108" y="954756"/>
            <a:ext cx="2730414" cy="4946003"/>
          </a:xfrm>
        </p:spPr>
        <p:txBody>
          <a:bodyPr>
            <a:normAutofit/>
          </a:bodyPr>
          <a:lstStyle/>
          <a:p>
            <a:r>
              <a:rPr lang="fr-FR" dirty="0">
                <a:solidFill>
                  <a:srgbClr val="FFFFFF"/>
                </a:solidFill>
              </a:rPr>
              <a:t>La poésie : de quoi parle-t-on ?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5E4A763-4F88-085D-D366-E6BA1ADFD27E}"/>
              </a:ext>
            </a:extLst>
          </p:cNvPr>
          <p:cNvSpPr>
            <a:spLocks noGrp="1"/>
          </p:cNvSpPr>
          <p:nvPr>
            <p:ph idx="1"/>
          </p:nvPr>
        </p:nvSpPr>
        <p:spPr>
          <a:xfrm>
            <a:off x="5140934" y="469900"/>
            <a:ext cx="5953630" cy="5405968"/>
          </a:xfrm>
        </p:spPr>
        <p:txBody>
          <a:bodyPr anchor="ctr">
            <a:normAutofit/>
          </a:bodyPr>
          <a:lstStyle/>
          <a:p>
            <a:pPr>
              <a:lnSpc>
                <a:spcPct val="90000"/>
              </a:lnSpc>
            </a:pPr>
            <a:r>
              <a:rPr lang="fr-FR" sz="2000" dirty="0"/>
              <a:t>La poésie se situe au croisement de deux champs : celui de la langue et celui de la création. Elle transcende le langage fonctionnel pour dire autre chose autrement.</a:t>
            </a:r>
          </a:p>
          <a:p>
            <a:pPr>
              <a:lnSpc>
                <a:spcPct val="90000"/>
              </a:lnSpc>
            </a:pPr>
            <a:r>
              <a:rPr lang="fr-FR" sz="2000" dirty="0"/>
              <a:t>La poésie n’est pas faite pour être expliquée mais pour être vécue, ressentie, pour être un lieu d’expérience de notre propre rapport au monde.</a:t>
            </a:r>
          </a:p>
          <a:p>
            <a:pPr>
              <a:lnSpc>
                <a:spcPct val="90000"/>
              </a:lnSpc>
            </a:pPr>
            <a:r>
              <a:rPr lang="fr-FR" sz="2000" dirty="0"/>
              <a:t>« La poésie est un art qui consiste à créer une expérience sensorielle unique en une combinaison de sonorités, de rythmes; de mots dans le but d’évoquer des images, d’exprimer des sensations, des émotions, des réflexions. »</a:t>
            </a:r>
          </a:p>
          <a:p>
            <a:pPr>
              <a:lnSpc>
                <a:spcPct val="90000"/>
              </a:lnSpc>
            </a:pPr>
            <a:r>
              <a:rPr lang="fr-FR" sz="2000" dirty="0"/>
              <a:t>Les enfants doivent y être familiarisés très tôt, dès la petite section. </a:t>
            </a:r>
          </a:p>
          <a:p>
            <a:pPr>
              <a:lnSpc>
                <a:spcPct val="90000"/>
              </a:lnSpc>
            </a:pPr>
            <a:r>
              <a:rPr lang="fr-FR" sz="2000" dirty="0"/>
              <a:t>L’enjeu est de leur faire découvrir la poésie dans sa diversité et sa richesse, afin qu’elle devienne source de plaisir ! </a:t>
            </a:r>
          </a:p>
          <a:p>
            <a:pPr>
              <a:lnSpc>
                <a:spcPct val="90000"/>
              </a:lnSpc>
            </a:pPr>
            <a:endParaRPr lang="fr-FR" sz="2000" dirty="0"/>
          </a:p>
        </p:txBody>
      </p:sp>
    </p:spTree>
    <p:extLst>
      <p:ext uri="{BB962C8B-B14F-4D97-AF65-F5344CB8AC3E}">
        <p14:creationId xmlns:p14="http://schemas.microsoft.com/office/powerpoint/2010/main" val="253755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82FFC-CE31-3C9B-EC62-3F5567A0034C}"/>
              </a:ext>
            </a:extLst>
          </p:cNvPr>
          <p:cNvSpPr>
            <a:spLocks noGrp="1"/>
          </p:cNvSpPr>
          <p:nvPr>
            <p:ph type="title"/>
          </p:nvPr>
        </p:nvSpPr>
        <p:spPr/>
        <p:txBody>
          <a:bodyPr/>
          <a:lstStyle/>
          <a:p>
            <a:r>
              <a:rPr lang="fr-FR" dirty="0"/>
              <a:t>Exemples de jeux de langue</a:t>
            </a:r>
          </a:p>
        </p:txBody>
      </p:sp>
      <p:sp>
        <p:nvSpPr>
          <p:cNvPr id="3" name="Espace réservé du contenu 2">
            <a:extLst>
              <a:ext uri="{FF2B5EF4-FFF2-40B4-BE49-F238E27FC236}">
                <a16:creationId xmlns:a16="http://schemas.microsoft.com/office/drawing/2014/main" id="{BC137A35-AF41-8DD1-A02D-4968CC2C0144}"/>
              </a:ext>
            </a:extLst>
          </p:cNvPr>
          <p:cNvSpPr>
            <a:spLocks noGrp="1"/>
          </p:cNvSpPr>
          <p:nvPr>
            <p:ph idx="1"/>
          </p:nvPr>
        </p:nvSpPr>
        <p:spPr>
          <a:xfrm>
            <a:off x="1295401" y="2556932"/>
            <a:ext cx="9601196" cy="3663986"/>
          </a:xfrm>
        </p:spPr>
        <p:txBody>
          <a:bodyPr/>
          <a:lstStyle/>
          <a:p>
            <a:r>
              <a:rPr lang="fr-FR" b="1" dirty="0"/>
              <a:t>Jeux qui libèrent l’imaginaire et la créativité </a:t>
            </a:r>
            <a:r>
              <a:rPr lang="fr-FR" dirty="0"/>
              <a:t>en mettant en évidence l’insolite : le poète nous aide à avoir autrement le quotidien et à en déchiffrer les symboles.</a:t>
            </a:r>
          </a:p>
          <a:p>
            <a:pPr lvl="1"/>
            <a:r>
              <a:rPr lang="fr-FR" dirty="0"/>
              <a:t>Jeux des animaux « si j’étais…, je serai… » : pour mettre en évidence des structures syntaxiques</a:t>
            </a:r>
          </a:p>
          <a:p>
            <a:pPr lvl="1"/>
            <a:r>
              <a:rPr lang="fr-FR" dirty="0"/>
              <a:t>« Il y a… » D’après le poème de Paul Eluard « Dans Paris… », les élèves s’approprient la structure et la logique du poème pour le continuer ou créer </a:t>
            </a:r>
            <a:r>
              <a:rPr lang="fr-FR" i="1" dirty="0"/>
              <a:t>à la manière de</a:t>
            </a:r>
            <a:r>
              <a:rPr lang="fr-FR" dirty="0"/>
              <a:t>.</a:t>
            </a:r>
          </a:p>
        </p:txBody>
      </p:sp>
    </p:spTree>
    <p:extLst>
      <p:ext uri="{BB962C8B-B14F-4D97-AF65-F5344CB8AC3E}">
        <p14:creationId xmlns:p14="http://schemas.microsoft.com/office/powerpoint/2010/main" val="10579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51093-6229-A049-397F-E685070A24D5}"/>
              </a:ext>
            </a:extLst>
          </p:cNvPr>
          <p:cNvSpPr>
            <a:spLocks noGrp="1"/>
          </p:cNvSpPr>
          <p:nvPr>
            <p:ph type="title"/>
          </p:nvPr>
        </p:nvSpPr>
        <p:spPr/>
        <p:txBody>
          <a:bodyPr/>
          <a:lstStyle/>
          <a:p>
            <a:r>
              <a:rPr lang="fr-FR" dirty="0"/>
              <a:t>Exemples de jeux de langue</a:t>
            </a:r>
          </a:p>
        </p:txBody>
      </p:sp>
      <p:sp>
        <p:nvSpPr>
          <p:cNvPr id="3" name="Espace réservé du contenu 2">
            <a:extLst>
              <a:ext uri="{FF2B5EF4-FFF2-40B4-BE49-F238E27FC236}">
                <a16:creationId xmlns:a16="http://schemas.microsoft.com/office/drawing/2014/main" id="{B86603C1-24A9-A619-BF91-94D2FB7FA47D}"/>
              </a:ext>
            </a:extLst>
          </p:cNvPr>
          <p:cNvSpPr>
            <a:spLocks noGrp="1"/>
          </p:cNvSpPr>
          <p:nvPr>
            <p:ph idx="1"/>
          </p:nvPr>
        </p:nvSpPr>
        <p:spPr/>
        <p:txBody>
          <a:bodyPr/>
          <a:lstStyle/>
          <a:p>
            <a:r>
              <a:rPr lang="fr-FR" dirty="0"/>
              <a:t>Tous les jeux de langue qui mettent en évidence certains procédés propres au langage poétique afin que les élèves prennent conscience de la fonction poétique de la musique d’un mot indépendamment de son sens. </a:t>
            </a:r>
          </a:p>
          <a:p>
            <a:r>
              <a:rPr lang="fr-FR" dirty="0"/>
              <a:t>Ces jeux habituent également les élèves à isoler un ou plusieurs sons de la « chaîne parlée », d’être attentifs aux sonorités d’un mot, de leur prénom notamment.</a:t>
            </a:r>
          </a:p>
        </p:txBody>
      </p:sp>
    </p:spTree>
    <p:extLst>
      <p:ext uri="{BB962C8B-B14F-4D97-AF65-F5344CB8AC3E}">
        <p14:creationId xmlns:p14="http://schemas.microsoft.com/office/powerpoint/2010/main" val="2575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E6C7C-CEF4-2B45-9D46-10DCA2EA2D34}"/>
              </a:ext>
            </a:extLst>
          </p:cNvPr>
          <p:cNvSpPr>
            <a:spLocks noGrp="1"/>
          </p:cNvSpPr>
          <p:nvPr>
            <p:ph type="title"/>
          </p:nvPr>
        </p:nvSpPr>
        <p:spPr/>
        <p:txBody>
          <a:bodyPr/>
          <a:lstStyle/>
          <a:p>
            <a:r>
              <a:rPr lang="fr-FR" dirty="0"/>
              <a:t>Exemples de jeux de langue</a:t>
            </a:r>
          </a:p>
        </p:txBody>
      </p:sp>
      <p:sp>
        <p:nvSpPr>
          <p:cNvPr id="3" name="Espace réservé du contenu 2">
            <a:extLst>
              <a:ext uri="{FF2B5EF4-FFF2-40B4-BE49-F238E27FC236}">
                <a16:creationId xmlns:a16="http://schemas.microsoft.com/office/drawing/2014/main" id="{90ADC436-57B3-7E9B-F4EF-CF1D8E790AD7}"/>
              </a:ext>
            </a:extLst>
          </p:cNvPr>
          <p:cNvSpPr>
            <a:spLocks noGrp="1"/>
          </p:cNvSpPr>
          <p:nvPr>
            <p:ph idx="1"/>
          </p:nvPr>
        </p:nvSpPr>
        <p:spPr/>
        <p:txBody>
          <a:bodyPr/>
          <a:lstStyle/>
          <a:p>
            <a:r>
              <a:rPr lang="fr-FR" b="1" u="sng" dirty="0"/>
              <a:t>Jeu du corbillon</a:t>
            </a:r>
            <a:r>
              <a:rPr lang="fr-FR" b="1" dirty="0"/>
              <a:t> : </a:t>
            </a:r>
            <a:r>
              <a:rPr lang="fr-FR" dirty="0"/>
              <a:t>« Dans mon panier… » les élèves doivent trouver à partir d’une question-devinette quels objets se trouvaient dans mon panier (mettre un mot avec un phonème commun).</a:t>
            </a:r>
          </a:p>
          <a:p>
            <a:pPr marL="0" indent="0">
              <a:buNone/>
            </a:pPr>
            <a:r>
              <a:rPr lang="fr-FR" dirty="0"/>
              <a:t> Pour cette activité, il est intéressant de constituer une « boîte à mots » qui sera nourrie tout au long de l’année, par des mots de toutes natures, rencontrés au détour des lectures de la classe et sur propositions des élèves.</a:t>
            </a:r>
          </a:p>
        </p:txBody>
      </p:sp>
    </p:spTree>
    <p:extLst>
      <p:ext uri="{BB962C8B-B14F-4D97-AF65-F5344CB8AC3E}">
        <p14:creationId xmlns:p14="http://schemas.microsoft.com/office/powerpoint/2010/main" val="12242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5BFB6-7160-93B4-5998-B700D85258C7}"/>
              </a:ext>
            </a:extLst>
          </p:cNvPr>
          <p:cNvSpPr>
            <a:spLocks noGrp="1"/>
          </p:cNvSpPr>
          <p:nvPr>
            <p:ph type="title"/>
          </p:nvPr>
        </p:nvSpPr>
        <p:spPr/>
        <p:txBody>
          <a:bodyPr/>
          <a:lstStyle/>
          <a:p>
            <a:r>
              <a:rPr lang="fr-FR" dirty="0"/>
              <a:t>Ecrire la poésie</a:t>
            </a:r>
          </a:p>
        </p:txBody>
      </p:sp>
      <p:sp>
        <p:nvSpPr>
          <p:cNvPr id="3" name="Espace réservé du contenu 2">
            <a:extLst>
              <a:ext uri="{FF2B5EF4-FFF2-40B4-BE49-F238E27FC236}">
                <a16:creationId xmlns:a16="http://schemas.microsoft.com/office/drawing/2014/main" id="{03F30AAD-6891-0CD0-9FC5-539D441B49A6}"/>
              </a:ext>
            </a:extLst>
          </p:cNvPr>
          <p:cNvSpPr>
            <a:spLocks noGrp="1"/>
          </p:cNvSpPr>
          <p:nvPr>
            <p:ph idx="1"/>
          </p:nvPr>
        </p:nvSpPr>
        <p:spPr>
          <a:xfrm>
            <a:off x="929390" y="2556932"/>
            <a:ext cx="10418163" cy="3634006"/>
          </a:xfrm>
        </p:spPr>
        <p:txBody>
          <a:bodyPr>
            <a:normAutofit/>
          </a:bodyPr>
          <a:lstStyle/>
          <a:p>
            <a:r>
              <a:rPr lang="fr-FR" dirty="0"/>
              <a:t>En maternelle </a:t>
            </a:r>
            <a:r>
              <a:rPr lang="fr-FR" b="1" dirty="0"/>
              <a:t>l’oral est le vecteur principal de l’imprégnation poétique</a:t>
            </a:r>
            <a:r>
              <a:rPr lang="fr-FR" dirty="0"/>
              <a:t>, mais il ne faut pas négliger les possibilités de création des élèves qui peuvent </a:t>
            </a:r>
            <a:r>
              <a:rPr lang="fr-FR" b="1" dirty="0"/>
              <a:t>se prolonger </a:t>
            </a:r>
            <a:r>
              <a:rPr lang="fr-FR" dirty="0"/>
              <a:t>par une écriture collective en </a:t>
            </a:r>
            <a:r>
              <a:rPr lang="fr-FR" b="1" dirty="0"/>
              <a:t>dictée à l’adulte</a:t>
            </a:r>
            <a:r>
              <a:rPr lang="fr-FR" dirty="0"/>
              <a:t>.</a:t>
            </a:r>
          </a:p>
          <a:p>
            <a:r>
              <a:rPr lang="fr-FR" b="1" dirty="0"/>
              <a:t>La poésie rassemble des compétences transversales </a:t>
            </a:r>
            <a:r>
              <a:rPr lang="fr-FR" dirty="0"/>
              <a:t>: </a:t>
            </a:r>
          </a:p>
          <a:p>
            <a:pPr lvl="1"/>
            <a:r>
              <a:rPr lang="fr-FR" dirty="0"/>
              <a:t>développement de l’imaginaire et de la création, </a:t>
            </a:r>
          </a:p>
          <a:p>
            <a:pPr lvl="1"/>
            <a:r>
              <a:rPr lang="fr-FR" dirty="0"/>
              <a:t>acquisition de la langue (lexique et syntaxe), </a:t>
            </a:r>
          </a:p>
          <a:p>
            <a:pPr lvl="1"/>
            <a:r>
              <a:rPr lang="fr-FR" dirty="0"/>
              <a:t>développement des compétences psychosociales en exprimant une émotion, un sentiment, </a:t>
            </a:r>
          </a:p>
          <a:p>
            <a:pPr lvl="1"/>
            <a:r>
              <a:rPr lang="fr-FR" dirty="0"/>
              <a:t>en étant attentif à la poésie des autres</a:t>
            </a:r>
          </a:p>
        </p:txBody>
      </p:sp>
    </p:spTree>
    <p:extLst>
      <p:ext uri="{BB962C8B-B14F-4D97-AF65-F5344CB8AC3E}">
        <p14:creationId xmlns:p14="http://schemas.microsoft.com/office/powerpoint/2010/main" val="213113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0B465-104C-DA32-25AE-A385AF3EE32A}"/>
              </a:ext>
            </a:extLst>
          </p:cNvPr>
          <p:cNvSpPr>
            <a:spLocks noGrp="1"/>
          </p:cNvSpPr>
          <p:nvPr>
            <p:ph type="title"/>
          </p:nvPr>
        </p:nvSpPr>
        <p:spPr/>
        <p:txBody>
          <a:bodyPr/>
          <a:lstStyle/>
          <a:p>
            <a:r>
              <a:rPr lang="fr-FR" dirty="0"/>
              <a:t>L’écriture poétique</a:t>
            </a:r>
          </a:p>
        </p:txBody>
      </p:sp>
      <p:sp>
        <p:nvSpPr>
          <p:cNvPr id="3" name="Espace réservé du contenu 2">
            <a:extLst>
              <a:ext uri="{FF2B5EF4-FFF2-40B4-BE49-F238E27FC236}">
                <a16:creationId xmlns:a16="http://schemas.microsoft.com/office/drawing/2014/main" id="{165F709F-174B-2AC1-4EDE-A864F6165BB3}"/>
              </a:ext>
            </a:extLst>
          </p:cNvPr>
          <p:cNvSpPr>
            <a:spLocks noGrp="1"/>
          </p:cNvSpPr>
          <p:nvPr>
            <p:ph idx="1"/>
          </p:nvPr>
        </p:nvSpPr>
        <p:spPr>
          <a:xfrm>
            <a:off x="1295401" y="2556932"/>
            <a:ext cx="9601196" cy="3663986"/>
          </a:xfrm>
        </p:spPr>
        <p:txBody>
          <a:bodyPr>
            <a:normAutofit fontScale="92500" lnSpcReduction="20000"/>
          </a:bodyPr>
          <a:lstStyle/>
          <a:p>
            <a:r>
              <a:rPr lang="fr-FR" dirty="0"/>
              <a:t>Les</a:t>
            </a:r>
            <a:r>
              <a:rPr lang="fr-FR" b="1" dirty="0"/>
              <a:t> élèves </a:t>
            </a:r>
            <a:r>
              <a:rPr lang="fr-FR" dirty="0"/>
              <a:t>doivent pouvoir </a:t>
            </a:r>
            <a:r>
              <a:rPr lang="fr-FR" b="1" dirty="0"/>
              <a:t>devenir acteurs </a:t>
            </a:r>
            <a:r>
              <a:rPr lang="fr-FR" dirty="0"/>
              <a:t>en expérimentant la poésie du côté des </a:t>
            </a:r>
            <a:r>
              <a:rPr lang="fr-FR" b="1" dirty="0"/>
              <a:t>créateurs</a:t>
            </a:r>
            <a:r>
              <a:rPr lang="fr-FR" dirty="0"/>
              <a:t>.</a:t>
            </a:r>
          </a:p>
          <a:p>
            <a:r>
              <a:rPr lang="fr-FR" dirty="0"/>
              <a:t>C’est pourquoi les </a:t>
            </a:r>
            <a:r>
              <a:rPr lang="fr-FR" b="1" dirty="0"/>
              <a:t>séances d’imprégnation poétique </a:t>
            </a:r>
            <a:r>
              <a:rPr lang="fr-FR" dirty="0"/>
              <a:t>doivent être</a:t>
            </a:r>
            <a:r>
              <a:rPr lang="fr-FR" b="1" dirty="0"/>
              <a:t> renforcées</a:t>
            </a:r>
            <a:r>
              <a:rPr lang="fr-FR" dirty="0"/>
              <a:t> par des séances de </a:t>
            </a:r>
            <a:r>
              <a:rPr lang="fr-FR" b="1" dirty="0"/>
              <a:t>production poétique</a:t>
            </a:r>
            <a:r>
              <a:rPr lang="fr-FR" dirty="0"/>
              <a:t>.</a:t>
            </a:r>
          </a:p>
          <a:p>
            <a:r>
              <a:rPr lang="fr-FR" dirty="0"/>
              <a:t>Créer des poèmes à l’école maternelle c’est permettre de révéler le potentiel créatif de chaque enfant, c’est l’aider à s’approprier le langage poétique et comprendre son fonctionnement.</a:t>
            </a:r>
          </a:p>
          <a:p>
            <a:r>
              <a:rPr lang="fr-FR" dirty="0"/>
              <a:t>Créer des poèmes, c’est développer la sensibilité, l’affectif de l’enfant, c’est l’aider à se libérer de ses angoisses, d’émotions, de pulsions profondes.</a:t>
            </a:r>
          </a:p>
          <a:p>
            <a:r>
              <a:rPr lang="fr-FR" dirty="0"/>
              <a:t>C’est enfin favoriser le désir de lire et de communiquer.</a:t>
            </a:r>
          </a:p>
          <a:p>
            <a:endParaRPr lang="fr-FR" dirty="0"/>
          </a:p>
        </p:txBody>
      </p:sp>
    </p:spTree>
    <p:extLst>
      <p:ext uri="{BB962C8B-B14F-4D97-AF65-F5344CB8AC3E}">
        <p14:creationId xmlns:p14="http://schemas.microsoft.com/office/powerpoint/2010/main" val="37382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E65F6-9CF9-6D93-8784-D9C6857D86D3}"/>
              </a:ext>
            </a:extLst>
          </p:cNvPr>
          <p:cNvSpPr>
            <a:spLocks noGrp="1"/>
          </p:cNvSpPr>
          <p:nvPr>
            <p:ph type="title"/>
          </p:nvPr>
        </p:nvSpPr>
        <p:spPr>
          <a:xfrm>
            <a:off x="719529" y="982132"/>
            <a:ext cx="10732956" cy="1303867"/>
          </a:xfrm>
        </p:spPr>
        <p:txBody>
          <a:bodyPr>
            <a:normAutofit fontScale="90000"/>
          </a:bodyPr>
          <a:lstStyle/>
          <a:p>
            <a:r>
              <a:rPr lang="fr-FR" dirty="0"/>
              <a:t>L’écriture poétique: Propositions de pistes d’écriture</a:t>
            </a:r>
          </a:p>
        </p:txBody>
      </p:sp>
      <p:sp>
        <p:nvSpPr>
          <p:cNvPr id="3" name="Espace réservé du contenu 2">
            <a:extLst>
              <a:ext uri="{FF2B5EF4-FFF2-40B4-BE49-F238E27FC236}">
                <a16:creationId xmlns:a16="http://schemas.microsoft.com/office/drawing/2014/main" id="{306B511F-98EB-C577-C023-B9B7EC09E284}"/>
              </a:ext>
            </a:extLst>
          </p:cNvPr>
          <p:cNvSpPr>
            <a:spLocks noGrp="1"/>
          </p:cNvSpPr>
          <p:nvPr>
            <p:ph idx="1"/>
          </p:nvPr>
        </p:nvSpPr>
        <p:spPr>
          <a:xfrm>
            <a:off x="839450" y="2556932"/>
            <a:ext cx="10343212" cy="3693966"/>
          </a:xfrm>
        </p:spPr>
        <p:txBody>
          <a:bodyPr>
            <a:normAutofit/>
          </a:bodyPr>
          <a:lstStyle/>
          <a:p>
            <a:pPr lvl="1"/>
            <a:r>
              <a:rPr lang="fr-FR" sz="2400" b="1" u="sng" dirty="0"/>
              <a:t>Réalisation d’imagiers ou d’albums</a:t>
            </a:r>
            <a:r>
              <a:rPr lang="fr-FR" sz="2400" b="1" dirty="0"/>
              <a:t> </a:t>
            </a:r>
            <a:r>
              <a:rPr lang="fr-FR" sz="2400" dirty="0"/>
              <a:t>sur un thème retenu à partir d’une idée ou d’un mot, d’un objet…</a:t>
            </a:r>
          </a:p>
          <a:p>
            <a:pPr lvl="1"/>
            <a:r>
              <a:rPr lang="fr-FR" sz="2400" b="1" u="sng" dirty="0"/>
              <a:t>Partir d’une œuvre picturale</a:t>
            </a:r>
            <a:r>
              <a:rPr lang="fr-FR" sz="2400" dirty="0"/>
              <a:t>, d’une sculpture inductrice, d’un objet insolite inducteur…</a:t>
            </a:r>
          </a:p>
          <a:p>
            <a:pPr lvl="1"/>
            <a:r>
              <a:rPr lang="fr-FR" sz="2400" b="1" u="sng" dirty="0"/>
              <a:t>Poursuivre des poésies</a:t>
            </a:r>
            <a:r>
              <a:rPr lang="fr-FR" sz="2400" b="1" dirty="0"/>
              <a:t> </a:t>
            </a:r>
            <a:r>
              <a:rPr lang="fr-FR" sz="2400" dirty="0"/>
              <a:t>à structure répétitive ou des litanies par exemple</a:t>
            </a:r>
          </a:p>
          <a:p>
            <a:pPr lvl="1"/>
            <a:r>
              <a:rPr lang="fr-FR" sz="2400" b="1" u="sng" dirty="0"/>
              <a:t>Les écritures d’imitation</a:t>
            </a:r>
            <a:r>
              <a:rPr lang="fr-FR" sz="2400" b="1" dirty="0"/>
              <a:t> </a:t>
            </a:r>
            <a:r>
              <a:rPr lang="fr-FR" sz="2400" dirty="0"/>
              <a:t>« à la manière de… »</a:t>
            </a:r>
          </a:p>
          <a:p>
            <a:pPr lvl="1"/>
            <a:r>
              <a:rPr lang="fr-FR" sz="2400" b="1" u="sng" dirty="0"/>
              <a:t>Le cadavre exquis</a:t>
            </a:r>
          </a:p>
        </p:txBody>
      </p:sp>
    </p:spTree>
    <p:extLst>
      <p:ext uri="{BB962C8B-B14F-4D97-AF65-F5344CB8AC3E}">
        <p14:creationId xmlns:p14="http://schemas.microsoft.com/office/powerpoint/2010/main" val="120756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570D00-98E2-4478-2E21-DAF927FD676A}"/>
              </a:ext>
            </a:extLst>
          </p:cNvPr>
          <p:cNvSpPr>
            <a:spLocks noGrp="1"/>
          </p:cNvSpPr>
          <p:nvPr>
            <p:ph type="title"/>
          </p:nvPr>
        </p:nvSpPr>
        <p:spPr/>
        <p:txBody>
          <a:bodyPr/>
          <a:lstStyle/>
          <a:p>
            <a:r>
              <a:rPr lang="fr-FR" dirty="0"/>
              <a:t>Exemple conduit dans une classe de GS</a:t>
            </a:r>
          </a:p>
        </p:txBody>
      </p:sp>
      <p:pic>
        <p:nvPicPr>
          <p:cNvPr id="6" name="Espace réservé du contenu 5" descr="Une image contenant texte, capture d’écran, Police&#10;&#10;Description générée automatiquement">
            <a:extLst>
              <a:ext uri="{FF2B5EF4-FFF2-40B4-BE49-F238E27FC236}">
                <a16:creationId xmlns:a16="http://schemas.microsoft.com/office/drawing/2014/main" id="{AB9B934A-982B-CB65-9FA1-A2F88497AF84}"/>
              </a:ext>
            </a:extLst>
          </p:cNvPr>
          <p:cNvPicPr>
            <a:picLocks noGrp="1" noChangeAspect="1"/>
          </p:cNvPicPr>
          <p:nvPr>
            <p:ph sz="half" idx="1"/>
          </p:nvPr>
        </p:nvPicPr>
        <p:blipFill>
          <a:blip r:embed="rId2"/>
          <a:stretch>
            <a:fillRect/>
          </a:stretch>
        </p:blipFill>
        <p:spPr>
          <a:xfrm>
            <a:off x="1024329" y="2560319"/>
            <a:ext cx="4992296" cy="3310127"/>
          </a:xfrm>
        </p:spPr>
      </p:pic>
      <p:pic>
        <p:nvPicPr>
          <p:cNvPr id="8" name="Espace réservé du contenu 7" descr="Une image contenant texte, capture d’écran, Police&#10;&#10;Description générée automatiquement">
            <a:extLst>
              <a:ext uri="{FF2B5EF4-FFF2-40B4-BE49-F238E27FC236}">
                <a16:creationId xmlns:a16="http://schemas.microsoft.com/office/drawing/2014/main" id="{7FA3D19E-FB9F-4857-D2AA-081A7BD2CB60}"/>
              </a:ext>
            </a:extLst>
          </p:cNvPr>
          <p:cNvPicPr>
            <a:picLocks noGrp="1" noChangeAspect="1"/>
          </p:cNvPicPr>
          <p:nvPr>
            <p:ph sz="half" idx="2"/>
          </p:nvPr>
        </p:nvPicPr>
        <p:blipFill>
          <a:blip r:embed="rId3"/>
          <a:stretch>
            <a:fillRect/>
          </a:stretch>
        </p:blipFill>
        <p:spPr>
          <a:xfrm>
            <a:off x="6181724" y="2560318"/>
            <a:ext cx="4985947" cy="3310127"/>
          </a:xfrm>
        </p:spPr>
      </p:pic>
    </p:spTree>
    <p:extLst>
      <p:ext uri="{BB962C8B-B14F-4D97-AF65-F5344CB8AC3E}">
        <p14:creationId xmlns:p14="http://schemas.microsoft.com/office/powerpoint/2010/main" val="1637048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C407E75D-E6A6-DDD5-FF7D-B42AD6CBBD86}"/>
              </a:ext>
            </a:extLst>
          </p:cNvPr>
          <p:cNvPicPr>
            <a:picLocks noChangeAspect="1"/>
          </p:cNvPicPr>
          <p:nvPr/>
        </p:nvPicPr>
        <p:blipFill>
          <a:blip r:embed="rId2"/>
          <a:stretch>
            <a:fillRect/>
          </a:stretch>
        </p:blipFill>
        <p:spPr>
          <a:xfrm>
            <a:off x="1319134" y="733049"/>
            <a:ext cx="9518755" cy="5391902"/>
          </a:xfrm>
          <a:prstGeom prst="rect">
            <a:avLst/>
          </a:prstGeom>
        </p:spPr>
      </p:pic>
    </p:spTree>
    <p:extLst>
      <p:ext uri="{BB962C8B-B14F-4D97-AF65-F5344CB8AC3E}">
        <p14:creationId xmlns:p14="http://schemas.microsoft.com/office/powerpoint/2010/main" val="3972919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56EF5-7DCA-92BC-7CBE-CA21B1741C3C}"/>
              </a:ext>
            </a:extLst>
          </p:cNvPr>
          <p:cNvSpPr>
            <a:spLocks noGrp="1"/>
          </p:cNvSpPr>
          <p:nvPr>
            <p:ph type="title"/>
          </p:nvPr>
        </p:nvSpPr>
        <p:spPr>
          <a:xfrm>
            <a:off x="794479" y="982132"/>
            <a:ext cx="10613036" cy="1303867"/>
          </a:xfrm>
        </p:spPr>
        <p:txBody>
          <a:bodyPr>
            <a:normAutofit fontScale="90000"/>
          </a:bodyPr>
          <a:lstStyle/>
          <a:p>
            <a:r>
              <a:rPr lang="fr-FR" dirty="0"/>
              <a:t>L’écriture poétique : Propositions de pistes d’écriture</a:t>
            </a:r>
          </a:p>
        </p:txBody>
      </p:sp>
      <p:sp>
        <p:nvSpPr>
          <p:cNvPr id="3" name="Espace réservé du contenu 2">
            <a:extLst>
              <a:ext uri="{FF2B5EF4-FFF2-40B4-BE49-F238E27FC236}">
                <a16:creationId xmlns:a16="http://schemas.microsoft.com/office/drawing/2014/main" id="{86298B1C-21D4-A8E7-EB0D-90ED28BBA166}"/>
              </a:ext>
            </a:extLst>
          </p:cNvPr>
          <p:cNvSpPr>
            <a:spLocks noGrp="1"/>
          </p:cNvSpPr>
          <p:nvPr>
            <p:ph idx="1"/>
          </p:nvPr>
        </p:nvSpPr>
        <p:spPr/>
        <p:txBody>
          <a:bodyPr>
            <a:normAutofit lnSpcReduction="10000"/>
          </a:bodyPr>
          <a:lstStyle/>
          <a:p>
            <a:pPr lvl="1"/>
            <a:r>
              <a:rPr lang="fr-FR" sz="2400" b="1" u="sng" dirty="0"/>
              <a:t>Des centons:</a:t>
            </a:r>
            <a:r>
              <a:rPr lang="fr-FR" sz="2400" b="1" dirty="0"/>
              <a:t> </a:t>
            </a:r>
            <a:r>
              <a:rPr lang="fr-FR" sz="2400" dirty="0"/>
              <a:t>textes reconstruits à partir d’extrait de poésies, de comptines ou de chansons apprises.</a:t>
            </a:r>
          </a:p>
          <a:p>
            <a:pPr lvl="1"/>
            <a:r>
              <a:rPr lang="fr-FR" sz="2400" b="1" u="sng" dirty="0"/>
              <a:t>« Ecriture poétique »</a:t>
            </a:r>
            <a:r>
              <a:rPr lang="fr-FR" sz="2400" b="1" dirty="0"/>
              <a:t> </a:t>
            </a:r>
            <a:r>
              <a:rPr lang="fr-FR" sz="2400" dirty="0"/>
              <a:t>en proposant aux élèves des déclencheurs qui incitent à une écriture non contraignante.</a:t>
            </a:r>
          </a:p>
          <a:p>
            <a:pPr marL="457200" lvl="1" indent="0">
              <a:buNone/>
            </a:pPr>
            <a:r>
              <a:rPr lang="fr-FR" sz="2400" dirty="0"/>
              <a:t>On peut partir d’un matériel linguistique (liste de mots, premier vers,…) ou non linguistique (image non figurative, fragment sonore…), inciter les élèves à améliorer leur texte dans le sens d’un plus grande originalité en réfléchissant à l’ordre des éléments et à leur mise en page.</a:t>
            </a:r>
          </a:p>
          <a:p>
            <a:endParaRPr lang="fr-FR" dirty="0"/>
          </a:p>
        </p:txBody>
      </p:sp>
      <p:pic>
        <p:nvPicPr>
          <p:cNvPr id="4" name="L'orgre">
            <a:hlinkClick r:id="" action="ppaction://media"/>
            <a:extLst>
              <a:ext uri="{FF2B5EF4-FFF2-40B4-BE49-F238E27FC236}">
                <a16:creationId xmlns:a16="http://schemas.microsoft.com/office/drawing/2014/main" id="{E0E87F95-4E2E-92E1-D76C-F0CA362262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70987" y="5266268"/>
            <a:ext cx="609600" cy="609600"/>
          </a:xfrm>
          <a:prstGeom prst="rect">
            <a:avLst/>
          </a:prstGeom>
        </p:spPr>
      </p:pic>
    </p:spTree>
    <p:extLst>
      <p:ext uri="{BB962C8B-B14F-4D97-AF65-F5344CB8AC3E}">
        <p14:creationId xmlns:p14="http://schemas.microsoft.com/office/powerpoint/2010/main" val="425057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0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écriture manuscrite, Police, calligraphie&#10;&#10;Description générée automatiquement">
            <a:extLst>
              <a:ext uri="{FF2B5EF4-FFF2-40B4-BE49-F238E27FC236}">
                <a16:creationId xmlns:a16="http://schemas.microsoft.com/office/drawing/2014/main" id="{6E684C50-6DA2-3BA7-3564-CA62EBE2A20E}"/>
              </a:ext>
            </a:extLst>
          </p:cNvPr>
          <p:cNvPicPr>
            <a:picLocks noChangeAspect="1"/>
          </p:cNvPicPr>
          <p:nvPr/>
        </p:nvPicPr>
        <p:blipFill>
          <a:blip r:embed="rId2"/>
          <a:stretch>
            <a:fillRect/>
          </a:stretch>
        </p:blipFill>
        <p:spPr>
          <a:xfrm>
            <a:off x="2304521" y="684749"/>
            <a:ext cx="7244213" cy="5041827"/>
          </a:xfrm>
          <a:prstGeom prst="rect">
            <a:avLst/>
          </a:prstGeom>
        </p:spPr>
      </p:pic>
      <p:pic>
        <p:nvPicPr>
          <p:cNvPr id="5" name="Image 4">
            <a:extLst>
              <a:ext uri="{FF2B5EF4-FFF2-40B4-BE49-F238E27FC236}">
                <a16:creationId xmlns:a16="http://schemas.microsoft.com/office/drawing/2014/main" id="{3F3923F0-79B8-28BA-BBC8-1ECB95F8ABAB}"/>
              </a:ext>
            </a:extLst>
          </p:cNvPr>
          <p:cNvPicPr>
            <a:picLocks noChangeAspect="1"/>
          </p:cNvPicPr>
          <p:nvPr/>
        </p:nvPicPr>
        <p:blipFill>
          <a:blip r:embed="rId3"/>
          <a:stretch>
            <a:fillRect/>
          </a:stretch>
        </p:blipFill>
        <p:spPr>
          <a:xfrm>
            <a:off x="1868128" y="5686073"/>
            <a:ext cx="8125959" cy="552527"/>
          </a:xfrm>
          <a:prstGeom prst="rect">
            <a:avLst/>
          </a:prstGeom>
        </p:spPr>
      </p:pic>
    </p:spTree>
    <p:extLst>
      <p:ext uri="{BB962C8B-B14F-4D97-AF65-F5344CB8AC3E}">
        <p14:creationId xmlns:p14="http://schemas.microsoft.com/office/powerpoint/2010/main" val="244041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E846F2A5-DBEF-9D04-8FBE-09478033791C}"/>
              </a:ext>
            </a:extLst>
          </p:cNvPr>
          <p:cNvSpPr>
            <a:spLocks noGrp="1"/>
          </p:cNvSpPr>
          <p:nvPr>
            <p:ph type="title"/>
          </p:nvPr>
        </p:nvSpPr>
        <p:spPr>
          <a:xfrm>
            <a:off x="639668" y="954756"/>
            <a:ext cx="3364992" cy="4946003"/>
          </a:xfrm>
        </p:spPr>
        <p:txBody>
          <a:bodyPr>
            <a:normAutofit/>
          </a:bodyPr>
          <a:lstStyle/>
          <a:p>
            <a:r>
              <a:rPr lang="fr-FR" dirty="0">
                <a:solidFill>
                  <a:srgbClr val="FFFFFF"/>
                </a:solidFill>
              </a:rPr>
              <a:t>Se familiariser avec la poésie</a:t>
            </a:r>
            <a:br>
              <a:rPr lang="fr-FR" dirty="0">
                <a:solidFill>
                  <a:srgbClr val="FFFFFF"/>
                </a:solidFill>
              </a:rPr>
            </a:br>
            <a:r>
              <a:rPr lang="fr-FR" dirty="0">
                <a:solidFill>
                  <a:srgbClr val="FFFFFF"/>
                </a:solidFill>
              </a:rPr>
              <a:t> à l’école maternelle</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9709EBE-7155-8CFE-0F91-547EB1617BE0}"/>
              </a:ext>
            </a:extLst>
          </p:cNvPr>
          <p:cNvSpPr>
            <a:spLocks noGrp="1"/>
          </p:cNvSpPr>
          <p:nvPr>
            <p:ph idx="1"/>
          </p:nvPr>
        </p:nvSpPr>
        <p:spPr>
          <a:xfrm>
            <a:off x="5140934" y="469900"/>
            <a:ext cx="6720866" cy="6235700"/>
          </a:xfrm>
        </p:spPr>
        <p:txBody>
          <a:bodyPr anchor="ctr">
            <a:normAutofit/>
          </a:bodyPr>
          <a:lstStyle/>
          <a:p>
            <a:pPr>
              <a:lnSpc>
                <a:spcPct val="90000"/>
              </a:lnSpc>
            </a:pPr>
            <a:r>
              <a:rPr lang="fr-FR" sz="2000" dirty="0"/>
              <a:t>En maternelle, c’est écouter des poèmes lus par l’enseignant.</a:t>
            </a:r>
          </a:p>
          <a:p>
            <a:pPr>
              <a:lnSpc>
                <a:spcPct val="90000"/>
              </a:lnSpc>
            </a:pPr>
            <a:r>
              <a:rPr lang="fr-FR" sz="2000" dirty="0"/>
              <a:t>Prévoir des moments particuliers pour écouter de la poésie. Un temps d’imprégnation destiné à éveiller la sensibilité, familiariser avec une forme d’art, habituer à être attentif à un langage esthétique, initier à un usage singulier de la langue est indispensable.</a:t>
            </a:r>
          </a:p>
          <a:p>
            <a:pPr>
              <a:lnSpc>
                <a:spcPct val="90000"/>
              </a:lnSpc>
            </a:pPr>
            <a:r>
              <a:rPr lang="fr-FR" sz="2000" dirty="0"/>
              <a:t>Mettre en place une activité ritualisée d’écoute, un cadre explicite, une ambiance différente, un lieu choisi (dans la classe, dans la cour, un coin d’herbe dans un rayon de soleil)… « Je vais vous lire de la poésie. » Les enfants découvrent implicitement que c’est différent d’un conte ou d’une comptine. </a:t>
            </a:r>
          </a:p>
          <a:p>
            <a:pPr>
              <a:lnSpc>
                <a:spcPct val="90000"/>
              </a:lnSpc>
            </a:pPr>
            <a:r>
              <a:rPr lang="fr-FR" sz="2000" dirty="0"/>
              <a:t>Faire vivre ces instants aux enfants comme des moments chaleureux, de détente, de partage.</a:t>
            </a:r>
          </a:p>
          <a:p>
            <a:pPr>
              <a:lnSpc>
                <a:spcPct val="90000"/>
              </a:lnSpc>
            </a:pPr>
            <a:r>
              <a:rPr lang="fr-FR" sz="2000" dirty="0"/>
              <a:t>Eviter les textes trop puérils. Il est préférable de lire des poèmes un peu complexes même pour les enfants de PS mais avec 4 ou 5 vers. </a:t>
            </a:r>
          </a:p>
          <a:p>
            <a:pPr>
              <a:lnSpc>
                <a:spcPct val="90000"/>
              </a:lnSpc>
            </a:pPr>
            <a:r>
              <a:rPr lang="fr-FR" sz="2000" dirty="0"/>
              <a:t>Il n’est pas nécessaire de comprendre tous les mots. Il faut conserver une part de mystère. </a:t>
            </a:r>
          </a:p>
          <a:p>
            <a:pPr>
              <a:lnSpc>
                <a:spcPct val="90000"/>
              </a:lnSpc>
            </a:pPr>
            <a:endParaRPr lang="fr-FR" sz="1700" dirty="0"/>
          </a:p>
          <a:p>
            <a:pPr>
              <a:lnSpc>
                <a:spcPct val="90000"/>
              </a:lnSpc>
            </a:pPr>
            <a:endParaRPr lang="fr-FR" sz="1700" dirty="0"/>
          </a:p>
        </p:txBody>
      </p:sp>
    </p:spTree>
    <p:extLst>
      <p:ext uri="{BB962C8B-B14F-4D97-AF65-F5344CB8AC3E}">
        <p14:creationId xmlns:p14="http://schemas.microsoft.com/office/powerpoint/2010/main" val="886709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5E5CC-E8D0-67BB-9C46-6B600F44EF11}"/>
              </a:ext>
            </a:extLst>
          </p:cNvPr>
          <p:cNvSpPr>
            <a:spLocks noGrp="1"/>
          </p:cNvSpPr>
          <p:nvPr>
            <p:ph type="title"/>
          </p:nvPr>
        </p:nvSpPr>
        <p:spPr/>
        <p:txBody>
          <a:bodyPr>
            <a:normAutofit fontScale="90000"/>
          </a:bodyPr>
          <a:lstStyle/>
          <a:p>
            <a:r>
              <a:rPr lang="fr-FR" dirty="0"/>
              <a:t>Présenter et valoriser les productions</a:t>
            </a:r>
            <a:br>
              <a:rPr lang="fr-FR" dirty="0"/>
            </a:br>
            <a:endParaRPr lang="fr-FR" dirty="0"/>
          </a:p>
        </p:txBody>
      </p:sp>
      <p:sp>
        <p:nvSpPr>
          <p:cNvPr id="3" name="Espace réservé du contenu 2">
            <a:extLst>
              <a:ext uri="{FF2B5EF4-FFF2-40B4-BE49-F238E27FC236}">
                <a16:creationId xmlns:a16="http://schemas.microsoft.com/office/drawing/2014/main" id="{14AD068B-115A-FF1B-33BC-1D4E38A83FD3}"/>
              </a:ext>
            </a:extLst>
          </p:cNvPr>
          <p:cNvSpPr>
            <a:spLocks noGrp="1"/>
          </p:cNvSpPr>
          <p:nvPr>
            <p:ph idx="1"/>
          </p:nvPr>
        </p:nvSpPr>
        <p:spPr/>
        <p:txBody>
          <a:bodyPr/>
          <a:lstStyle/>
          <a:p>
            <a:r>
              <a:rPr lang="fr-FR" dirty="0"/>
              <a:t>La </a:t>
            </a:r>
            <a:r>
              <a:rPr lang="fr-FR" b="1" dirty="0"/>
              <a:t>constitution d’une culture à l’école </a:t>
            </a:r>
            <a:r>
              <a:rPr lang="fr-FR" dirty="0"/>
              <a:t>s’appuie sur des traces, des outils.</a:t>
            </a:r>
          </a:p>
          <a:p>
            <a:r>
              <a:rPr lang="fr-FR" dirty="0"/>
              <a:t>La mise en place d’un </a:t>
            </a:r>
            <a:r>
              <a:rPr lang="fr-FR" b="1" dirty="0"/>
              <a:t>carnet de poésies </a:t>
            </a:r>
            <a:r>
              <a:rPr lang="fr-FR" dirty="0"/>
              <a:t>permet ainsi à l’élève de conserver et de valoriser les textes lus, mémorisés et inventés.</a:t>
            </a:r>
          </a:p>
          <a:p>
            <a:r>
              <a:rPr lang="fr-FR" dirty="0"/>
              <a:t>Cet outil, témoin du </a:t>
            </a:r>
            <a:r>
              <a:rPr lang="fr-FR" b="1" dirty="0"/>
              <a:t>parcours poétique de l’élève</a:t>
            </a:r>
            <a:r>
              <a:rPr lang="fr-FR" dirty="0"/>
              <a:t>, peut être un support à un travail en arts visuels.</a:t>
            </a:r>
          </a:p>
        </p:txBody>
      </p:sp>
    </p:spTree>
    <p:extLst>
      <p:ext uri="{BB962C8B-B14F-4D97-AF65-F5344CB8AC3E}">
        <p14:creationId xmlns:p14="http://schemas.microsoft.com/office/powerpoint/2010/main" val="306784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5D0D2-1A3A-490C-34E8-88AACD05FCC3}"/>
              </a:ext>
            </a:extLst>
          </p:cNvPr>
          <p:cNvSpPr>
            <a:spLocks noGrp="1"/>
          </p:cNvSpPr>
          <p:nvPr>
            <p:ph type="title"/>
          </p:nvPr>
        </p:nvSpPr>
        <p:spPr/>
        <p:txBody>
          <a:bodyPr/>
          <a:lstStyle/>
          <a:p>
            <a:r>
              <a:rPr lang="fr-FR" dirty="0"/>
              <a:t>Présenter et valoriser les productions</a:t>
            </a:r>
          </a:p>
        </p:txBody>
      </p:sp>
      <p:sp>
        <p:nvSpPr>
          <p:cNvPr id="3" name="Espace réservé du contenu 2">
            <a:extLst>
              <a:ext uri="{FF2B5EF4-FFF2-40B4-BE49-F238E27FC236}">
                <a16:creationId xmlns:a16="http://schemas.microsoft.com/office/drawing/2014/main" id="{878B37B7-4406-7315-35E6-9059F40722A1}"/>
              </a:ext>
            </a:extLst>
          </p:cNvPr>
          <p:cNvSpPr>
            <a:spLocks noGrp="1"/>
          </p:cNvSpPr>
          <p:nvPr>
            <p:ph idx="1"/>
          </p:nvPr>
        </p:nvSpPr>
        <p:spPr>
          <a:xfrm>
            <a:off x="824458" y="2556932"/>
            <a:ext cx="10478125" cy="3634006"/>
          </a:xfrm>
        </p:spPr>
        <p:txBody>
          <a:bodyPr>
            <a:normAutofit lnSpcReduction="10000"/>
          </a:bodyPr>
          <a:lstStyle/>
          <a:p>
            <a:r>
              <a:rPr lang="fr-FR" b="1" u="sng" dirty="0"/>
              <a:t>Le travail en poésie pourra être également valoriser par</a:t>
            </a:r>
            <a:r>
              <a:rPr lang="fr-FR" b="1" dirty="0"/>
              <a:t> :</a:t>
            </a:r>
          </a:p>
          <a:p>
            <a:pPr lvl="1"/>
            <a:r>
              <a:rPr lang="fr-FR" b="1" dirty="0"/>
              <a:t>La lecture et la récitation de poèmes </a:t>
            </a:r>
            <a:r>
              <a:rPr lang="fr-FR" dirty="0"/>
              <a:t>dans le cadre de « rencontres poétiques » face à un public (entre classes, entre cycles…). A ce titre, le dispositif « Le printemps des poètes » propose des pistes de travail et des ressources.</a:t>
            </a:r>
          </a:p>
          <a:p>
            <a:pPr lvl="1"/>
            <a:r>
              <a:rPr lang="fr-FR" b="1" dirty="0"/>
              <a:t>La création d’un recueil </a:t>
            </a:r>
            <a:r>
              <a:rPr lang="fr-FR" dirty="0"/>
              <a:t>qui constituera une trace pour la mémoire collective de la classe. Ce recueil doit être décoré par des productions plastiques et/ou graphiques, et est présenté à d’autres classes, emporté dans les familles afin de pouvoir partager un petit moment poétique.</a:t>
            </a:r>
          </a:p>
          <a:p>
            <a:pPr lvl="1"/>
            <a:r>
              <a:rPr lang="fr-FR" b="1" dirty="0"/>
              <a:t>Des expositions temporaires </a:t>
            </a:r>
            <a:r>
              <a:rPr lang="fr-FR" dirty="0"/>
              <a:t>d’école pour donner à voir les productions des élèves.</a:t>
            </a:r>
          </a:p>
          <a:p>
            <a:pPr lvl="1"/>
            <a:r>
              <a:rPr lang="fr-FR" b="1" dirty="0"/>
              <a:t>Un musée de classe </a:t>
            </a:r>
            <a:r>
              <a:rPr lang="fr-FR" dirty="0"/>
              <a:t>qui visera aussi à familiariser les élèves avec la notion de collection (choisir, trier, classer), tout en découvrant le musée comme ressource culturelle.</a:t>
            </a:r>
          </a:p>
        </p:txBody>
      </p:sp>
    </p:spTree>
    <p:extLst>
      <p:ext uri="{BB962C8B-B14F-4D97-AF65-F5344CB8AC3E}">
        <p14:creationId xmlns:p14="http://schemas.microsoft.com/office/powerpoint/2010/main" val="13471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lice, écriture manuscrite&#10;&#10;Description générée automatiquement">
            <a:extLst>
              <a:ext uri="{FF2B5EF4-FFF2-40B4-BE49-F238E27FC236}">
                <a16:creationId xmlns:a16="http://schemas.microsoft.com/office/drawing/2014/main" id="{7D7F4ED6-5760-861F-9B46-CD817EC98436}"/>
              </a:ext>
            </a:extLst>
          </p:cNvPr>
          <p:cNvPicPr>
            <a:picLocks noChangeAspect="1"/>
          </p:cNvPicPr>
          <p:nvPr/>
        </p:nvPicPr>
        <p:blipFill>
          <a:blip r:embed="rId2"/>
          <a:stretch>
            <a:fillRect/>
          </a:stretch>
        </p:blipFill>
        <p:spPr>
          <a:xfrm>
            <a:off x="1146740" y="978193"/>
            <a:ext cx="2343477" cy="2143424"/>
          </a:xfrm>
          <a:prstGeom prst="rect">
            <a:avLst/>
          </a:prstGeom>
        </p:spPr>
      </p:pic>
      <p:pic>
        <p:nvPicPr>
          <p:cNvPr id="5" name="Image 4" descr="Une image contenant texte, cadre photo, Rectangle, collection&#10;&#10;Description générée automatiquement">
            <a:extLst>
              <a:ext uri="{FF2B5EF4-FFF2-40B4-BE49-F238E27FC236}">
                <a16:creationId xmlns:a16="http://schemas.microsoft.com/office/drawing/2014/main" id="{DCF4286B-5267-BC9A-5CA5-8D9A51B30009}"/>
              </a:ext>
            </a:extLst>
          </p:cNvPr>
          <p:cNvPicPr>
            <a:picLocks noChangeAspect="1"/>
          </p:cNvPicPr>
          <p:nvPr/>
        </p:nvPicPr>
        <p:blipFill>
          <a:blip r:embed="rId3"/>
          <a:stretch>
            <a:fillRect/>
          </a:stretch>
        </p:blipFill>
        <p:spPr>
          <a:xfrm>
            <a:off x="4347514" y="978193"/>
            <a:ext cx="5925377" cy="1714739"/>
          </a:xfrm>
          <a:prstGeom prst="rect">
            <a:avLst/>
          </a:prstGeom>
        </p:spPr>
      </p:pic>
      <p:pic>
        <p:nvPicPr>
          <p:cNvPr id="7" name="Image 6" descr="Une image contenant habits, arbre, capture d’écran, chaussures&#10;&#10;Description générée automatiquement">
            <a:extLst>
              <a:ext uri="{FF2B5EF4-FFF2-40B4-BE49-F238E27FC236}">
                <a16:creationId xmlns:a16="http://schemas.microsoft.com/office/drawing/2014/main" id="{686158C2-CC49-5F92-5912-6C8E2ECD4938}"/>
              </a:ext>
            </a:extLst>
          </p:cNvPr>
          <p:cNvPicPr>
            <a:picLocks noChangeAspect="1"/>
          </p:cNvPicPr>
          <p:nvPr/>
        </p:nvPicPr>
        <p:blipFill>
          <a:blip r:embed="rId4"/>
          <a:stretch>
            <a:fillRect/>
          </a:stretch>
        </p:blipFill>
        <p:spPr>
          <a:xfrm>
            <a:off x="3640127" y="2801184"/>
            <a:ext cx="5246550" cy="3336367"/>
          </a:xfrm>
          <a:prstGeom prst="rect">
            <a:avLst/>
          </a:prstGeom>
        </p:spPr>
      </p:pic>
    </p:spTree>
    <p:extLst>
      <p:ext uri="{BB962C8B-B14F-4D97-AF65-F5344CB8AC3E}">
        <p14:creationId xmlns:p14="http://schemas.microsoft.com/office/powerpoint/2010/main" val="3982518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art, peinture, Arts visuels&#10;&#10;Description générée automatiquement">
            <a:extLst>
              <a:ext uri="{FF2B5EF4-FFF2-40B4-BE49-F238E27FC236}">
                <a16:creationId xmlns:a16="http://schemas.microsoft.com/office/drawing/2014/main" id="{57450CEF-8CA7-5AC6-E26E-CEC57B591F97}"/>
              </a:ext>
            </a:extLst>
          </p:cNvPr>
          <p:cNvPicPr>
            <a:picLocks noChangeAspect="1"/>
          </p:cNvPicPr>
          <p:nvPr/>
        </p:nvPicPr>
        <p:blipFill>
          <a:blip r:embed="rId2"/>
          <a:srcRect r="38920"/>
          <a:stretch/>
        </p:blipFill>
        <p:spPr>
          <a:xfrm>
            <a:off x="729569" y="688624"/>
            <a:ext cx="4352097" cy="3172268"/>
          </a:xfrm>
          <a:prstGeom prst="rect">
            <a:avLst/>
          </a:prstGeom>
        </p:spPr>
      </p:pic>
      <p:pic>
        <p:nvPicPr>
          <p:cNvPr id="5" name="Image 4" descr="Une image contenant habits, homme, affiche, plein air&#10;&#10;Description générée automatiquement">
            <a:extLst>
              <a:ext uri="{FF2B5EF4-FFF2-40B4-BE49-F238E27FC236}">
                <a16:creationId xmlns:a16="http://schemas.microsoft.com/office/drawing/2014/main" id="{1D37E669-8F59-3F32-4CFD-43C89DCA3009}"/>
              </a:ext>
            </a:extLst>
          </p:cNvPr>
          <p:cNvPicPr>
            <a:picLocks noChangeAspect="1"/>
          </p:cNvPicPr>
          <p:nvPr/>
        </p:nvPicPr>
        <p:blipFill>
          <a:blip r:embed="rId3"/>
          <a:stretch>
            <a:fillRect/>
          </a:stretch>
        </p:blipFill>
        <p:spPr>
          <a:xfrm>
            <a:off x="4811813" y="1573967"/>
            <a:ext cx="6650618" cy="4340576"/>
          </a:xfrm>
          <a:prstGeom prst="rect">
            <a:avLst/>
          </a:prstGeom>
        </p:spPr>
      </p:pic>
    </p:spTree>
    <p:extLst>
      <p:ext uri="{BB962C8B-B14F-4D97-AF65-F5344CB8AC3E}">
        <p14:creationId xmlns:p14="http://schemas.microsoft.com/office/powerpoint/2010/main" val="3724734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0595B-5766-240F-6745-80380BF1AC8B}"/>
              </a:ext>
            </a:extLst>
          </p:cNvPr>
          <p:cNvSpPr>
            <a:spLocks noGrp="1"/>
          </p:cNvSpPr>
          <p:nvPr>
            <p:ph type="title"/>
          </p:nvPr>
        </p:nvSpPr>
        <p:spPr/>
        <p:txBody>
          <a:bodyPr/>
          <a:lstStyle/>
          <a:p>
            <a:r>
              <a:rPr lang="fr-FR" dirty="0"/>
              <a:t>Poésie et Arts Visuels</a:t>
            </a:r>
          </a:p>
        </p:txBody>
      </p:sp>
      <p:sp>
        <p:nvSpPr>
          <p:cNvPr id="3" name="Espace réservé du contenu 2">
            <a:extLst>
              <a:ext uri="{FF2B5EF4-FFF2-40B4-BE49-F238E27FC236}">
                <a16:creationId xmlns:a16="http://schemas.microsoft.com/office/drawing/2014/main" id="{0EBB59F0-C682-0664-0A49-514EC1C6B4EE}"/>
              </a:ext>
            </a:extLst>
          </p:cNvPr>
          <p:cNvSpPr>
            <a:spLocks noGrp="1"/>
          </p:cNvSpPr>
          <p:nvPr>
            <p:ph idx="1"/>
          </p:nvPr>
        </p:nvSpPr>
        <p:spPr/>
        <p:txBody>
          <a:bodyPr>
            <a:normAutofit lnSpcReduction="10000"/>
          </a:bodyPr>
          <a:lstStyle/>
          <a:p>
            <a:r>
              <a:rPr lang="fr-FR" dirty="0"/>
              <a:t>La poésie se mélange à la musique, les arts plastiques, la danse, les marionnettes… </a:t>
            </a:r>
          </a:p>
          <a:p>
            <a:r>
              <a:rPr lang="fr-FR" dirty="0"/>
              <a:t>Interdisciplinarité et pluridisciplinarité </a:t>
            </a:r>
          </a:p>
          <a:p>
            <a:r>
              <a:rPr lang="fr-FR" dirty="0"/>
              <a:t>Dépasser la simple illustration pour exprimer une émotion, faire émerger un ressenti, un sentiment, une expression</a:t>
            </a:r>
          </a:p>
          <a:p>
            <a:r>
              <a:rPr lang="fr-FR" dirty="0"/>
              <a:t>Créer à partir de mots de vocabulaire donnés, d’un vers…</a:t>
            </a:r>
          </a:p>
          <a:p>
            <a:r>
              <a:rPr lang="fr-FR" dirty="0"/>
              <a:t>Créer à partir d’une photographie, un tableau, un évènement…</a:t>
            </a:r>
          </a:p>
          <a:p>
            <a:endParaRPr lang="fr-FR" dirty="0"/>
          </a:p>
          <a:p>
            <a:endParaRPr lang="fr-FR" dirty="0"/>
          </a:p>
        </p:txBody>
      </p:sp>
    </p:spTree>
    <p:extLst>
      <p:ext uri="{BB962C8B-B14F-4D97-AF65-F5344CB8AC3E}">
        <p14:creationId xmlns:p14="http://schemas.microsoft.com/office/powerpoint/2010/main" val="81005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E3A32-1076-11E2-7DA3-6C4599162EB2}"/>
              </a:ext>
            </a:extLst>
          </p:cNvPr>
          <p:cNvSpPr>
            <a:spLocks noGrp="1"/>
          </p:cNvSpPr>
          <p:nvPr>
            <p:ph type="title"/>
          </p:nvPr>
        </p:nvSpPr>
        <p:spPr>
          <a:xfrm>
            <a:off x="1295402" y="982132"/>
            <a:ext cx="9601196" cy="1303867"/>
          </a:xfrm>
        </p:spPr>
        <p:txBody>
          <a:bodyPr>
            <a:normAutofit/>
          </a:bodyPr>
          <a:lstStyle/>
          <a:p>
            <a:pPr>
              <a:lnSpc>
                <a:spcPct val="90000"/>
              </a:lnSpc>
            </a:pPr>
            <a:r>
              <a:rPr lang="fr-FR" sz="2800" dirty="0">
                <a:solidFill>
                  <a:srgbClr val="262626"/>
                </a:solidFill>
              </a:rPr>
              <a:t>Quand la poésie se marie avec une œuvre picturale</a:t>
            </a:r>
            <a:br>
              <a:rPr lang="fr-FR" sz="2800" dirty="0">
                <a:solidFill>
                  <a:srgbClr val="262626"/>
                </a:solidFill>
              </a:rPr>
            </a:br>
            <a:r>
              <a:rPr lang="fr-FR" sz="2800" dirty="0">
                <a:solidFill>
                  <a:srgbClr val="262626"/>
                </a:solidFill>
              </a:rPr>
              <a:t>Un exemple : un clown rigolo de Roland Topor </a:t>
            </a:r>
            <a:br>
              <a:rPr lang="fr-FR" sz="2800" dirty="0">
                <a:solidFill>
                  <a:srgbClr val="262626"/>
                </a:solidFill>
              </a:rPr>
            </a:br>
            <a:r>
              <a:rPr lang="fr-FR" sz="2800" i="1" dirty="0">
                <a:solidFill>
                  <a:srgbClr val="262626"/>
                </a:solidFill>
              </a:rPr>
              <a:t>La poésie au quotidien de la maternelle au cycle 3 – </a:t>
            </a:r>
            <a:r>
              <a:rPr lang="fr-FR" sz="2800" i="1" dirty="0" err="1">
                <a:solidFill>
                  <a:srgbClr val="262626"/>
                </a:solidFill>
              </a:rPr>
              <a:t>Scéren</a:t>
            </a:r>
            <a:r>
              <a:rPr lang="fr-FR" sz="2800" i="1" dirty="0">
                <a:solidFill>
                  <a:srgbClr val="262626"/>
                </a:solidFill>
              </a:rPr>
              <a:t> </a:t>
            </a:r>
          </a:p>
        </p:txBody>
      </p:sp>
      <p:sp>
        <p:nvSpPr>
          <p:cNvPr id="3" name="Espace réservé du contenu 2">
            <a:extLst>
              <a:ext uri="{FF2B5EF4-FFF2-40B4-BE49-F238E27FC236}">
                <a16:creationId xmlns:a16="http://schemas.microsoft.com/office/drawing/2014/main" id="{1AF00ECA-91F8-8EB0-BC5C-8326974A422A}"/>
              </a:ext>
            </a:extLst>
          </p:cNvPr>
          <p:cNvSpPr>
            <a:spLocks noGrp="1"/>
          </p:cNvSpPr>
          <p:nvPr>
            <p:ph idx="1"/>
          </p:nvPr>
        </p:nvSpPr>
        <p:spPr>
          <a:xfrm>
            <a:off x="1295401" y="2556932"/>
            <a:ext cx="6977061" cy="3629556"/>
          </a:xfrm>
        </p:spPr>
        <p:txBody>
          <a:bodyPr>
            <a:normAutofit lnSpcReduction="10000"/>
          </a:bodyPr>
          <a:lstStyle/>
          <a:p>
            <a:pPr>
              <a:lnSpc>
                <a:spcPct val="90000"/>
              </a:lnSpc>
            </a:pPr>
            <a:r>
              <a:rPr lang="fr-FR" sz="2000" dirty="0">
                <a:solidFill>
                  <a:srgbClr val="262626"/>
                </a:solidFill>
              </a:rPr>
              <a:t>Le poème de Roland Topor « Un clown rigolo » Un clown rigolo qui s’appelait Coquelicot… »</a:t>
            </a:r>
          </a:p>
          <a:p>
            <a:pPr>
              <a:lnSpc>
                <a:spcPct val="90000"/>
              </a:lnSpc>
            </a:pPr>
            <a:r>
              <a:rPr lang="fr-FR" sz="2000" dirty="0">
                <a:solidFill>
                  <a:srgbClr val="262626"/>
                </a:solidFill>
              </a:rPr>
              <a:t>Reproduction de l’œuvre de Bernard Buffet, Le clown qui tire la langue, 1999</a:t>
            </a:r>
          </a:p>
          <a:p>
            <a:pPr>
              <a:lnSpc>
                <a:spcPct val="90000"/>
              </a:lnSpc>
            </a:pPr>
            <a:r>
              <a:rPr lang="fr-FR" sz="2000" dirty="0">
                <a:solidFill>
                  <a:srgbClr val="262626"/>
                </a:solidFill>
              </a:rPr>
              <a:t>Dévoilement progressif du tableau </a:t>
            </a:r>
          </a:p>
          <a:p>
            <a:pPr>
              <a:lnSpc>
                <a:spcPct val="90000"/>
              </a:lnSpc>
            </a:pPr>
            <a:r>
              <a:rPr lang="fr-FR" sz="2000" dirty="0">
                <a:solidFill>
                  <a:srgbClr val="262626"/>
                </a:solidFill>
              </a:rPr>
              <a:t>Rapprochement des deux œuvres, dresser une liste de mots évoqués. L’enseignant note les mots puis chaque mot est associé à une illustration.</a:t>
            </a:r>
          </a:p>
          <a:p>
            <a:pPr>
              <a:lnSpc>
                <a:spcPct val="90000"/>
              </a:lnSpc>
            </a:pPr>
            <a:r>
              <a:rPr lang="fr-FR" sz="2000" dirty="0">
                <a:solidFill>
                  <a:srgbClr val="262626"/>
                </a:solidFill>
              </a:rPr>
              <a:t>A partir du poème, proposer une réécriture en insérant les mots choisis par la classe et en modifiant la structure de certaines phrases.</a:t>
            </a:r>
          </a:p>
          <a:p>
            <a:pPr>
              <a:lnSpc>
                <a:spcPct val="90000"/>
              </a:lnSpc>
            </a:pPr>
            <a:endParaRPr lang="fr-FR" sz="1700" dirty="0">
              <a:solidFill>
                <a:srgbClr val="262626"/>
              </a:solidFill>
            </a:endParaRPr>
          </a:p>
        </p:txBody>
      </p:sp>
      <p:pic>
        <p:nvPicPr>
          <p:cNvPr id="5" name="Image 4" descr="Une image contenant dessin, peinture, art, illustration&#10;&#10;Description générée automatiquement">
            <a:extLst>
              <a:ext uri="{FF2B5EF4-FFF2-40B4-BE49-F238E27FC236}">
                <a16:creationId xmlns:a16="http://schemas.microsoft.com/office/drawing/2014/main" id="{6144D0AF-61E2-BBA1-2D15-DDF880293133}"/>
              </a:ext>
            </a:extLst>
          </p:cNvPr>
          <p:cNvPicPr>
            <a:picLocks noChangeAspect="1"/>
          </p:cNvPicPr>
          <p:nvPr/>
        </p:nvPicPr>
        <p:blipFill>
          <a:blip r:embed="rId3"/>
          <a:stretch>
            <a:fillRect/>
          </a:stretch>
        </p:blipFill>
        <p:spPr>
          <a:xfrm>
            <a:off x="8484992" y="2701180"/>
            <a:ext cx="1939795" cy="2852640"/>
          </a:xfrm>
          <a:prstGeom prst="rect">
            <a:avLst/>
          </a:prstGeom>
          <a:ln w="57150" cmpd="thickThin">
            <a:solidFill>
              <a:srgbClr val="7F7F7F"/>
            </a:solidFill>
            <a:miter lim="800000"/>
          </a:ln>
        </p:spPr>
      </p:pic>
    </p:spTree>
    <p:extLst>
      <p:ext uri="{BB962C8B-B14F-4D97-AF65-F5344CB8AC3E}">
        <p14:creationId xmlns:p14="http://schemas.microsoft.com/office/powerpoint/2010/main" val="3150798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B95469C-915E-798D-DC3D-3D17690DDC3F}"/>
              </a:ext>
            </a:extLst>
          </p:cNvPr>
          <p:cNvSpPr txBox="1"/>
          <p:nvPr/>
        </p:nvSpPr>
        <p:spPr>
          <a:xfrm>
            <a:off x="1376230" y="2403721"/>
            <a:ext cx="9032116" cy="1042593"/>
          </a:xfrm>
          <a:prstGeom prst="rect">
            <a:avLst/>
          </a:prstGeom>
          <a:noFill/>
        </p:spPr>
        <p:txBody>
          <a:bodyPr wrap="square" rtlCol="0">
            <a:spAutoFit/>
          </a:bodyPr>
          <a:lstStyle/>
          <a:p>
            <a:endParaRPr lang="fr-FR" sz="1950" b="1" dirty="0">
              <a:latin typeface="Calibri" panose="020F0502020204030204" pitchFamily="34" charset="0"/>
              <a:cs typeface="Calibri" panose="020F0502020204030204" pitchFamily="34" charset="0"/>
            </a:endParaRPr>
          </a:p>
          <a:p>
            <a:pPr algn="ctr"/>
            <a:r>
              <a:rPr lang="fr-FR" sz="4225" b="1" dirty="0">
                <a:latin typeface="Calibri" panose="020F0502020204030204" pitchFamily="34" charset="0"/>
                <a:cs typeface="Calibri" panose="020F0502020204030204" pitchFamily="34" charset="0"/>
              </a:rPr>
              <a:t>Vers le temps 2: Autonomie</a:t>
            </a:r>
          </a:p>
        </p:txBody>
      </p:sp>
    </p:spTree>
    <p:extLst>
      <p:ext uri="{BB962C8B-B14F-4D97-AF65-F5344CB8AC3E}">
        <p14:creationId xmlns:p14="http://schemas.microsoft.com/office/powerpoint/2010/main" val="2932958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F8BF608-9C99-A602-0BF7-8AB0222EE95E}"/>
              </a:ext>
            </a:extLst>
          </p:cNvPr>
          <p:cNvGrpSpPr/>
          <p:nvPr/>
        </p:nvGrpSpPr>
        <p:grpSpPr>
          <a:xfrm>
            <a:off x="1143001" y="2107188"/>
            <a:ext cx="9182363" cy="1040822"/>
            <a:chOff x="131156" y="4253236"/>
            <a:chExt cx="9498221" cy="804374"/>
          </a:xfrm>
        </p:grpSpPr>
        <p:sp>
          <p:nvSpPr>
            <p:cNvPr id="3" name="Rectangle 2">
              <a:extLst>
                <a:ext uri="{FF2B5EF4-FFF2-40B4-BE49-F238E27FC236}">
                  <a16:creationId xmlns:a16="http://schemas.microsoft.com/office/drawing/2014/main" id="{0F57A3B4-1B4B-A2B3-1B57-4F02B265E7F8}"/>
                </a:ext>
              </a:extLst>
            </p:cNvPr>
            <p:cNvSpPr/>
            <p:nvPr/>
          </p:nvSpPr>
          <p:spPr>
            <a:xfrm>
              <a:off x="1219670" y="4420101"/>
              <a:ext cx="8409707" cy="637509"/>
            </a:xfrm>
            <a:prstGeom prst="rect">
              <a:avLst/>
            </a:prstGeom>
          </p:spPr>
          <p:txBody>
            <a:bodyPr wrap="square">
              <a:spAutoFit/>
            </a:bodyPr>
            <a:lstStyle/>
            <a:p>
              <a:pPr algn="just">
                <a:lnSpc>
                  <a:spcPct val="107000"/>
                </a:lnSpc>
                <a:spcAft>
                  <a:spcPts val="650"/>
                </a:spcAft>
              </a:pPr>
              <a:r>
                <a:rPr lang="fr-FR" sz="2275" dirty="0">
                  <a:latin typeface="Calibri" panose="020F0502020204030204" pitchFamily="34" charset="0"/>
                  <a:ea typeface="Calibri" panose="020F0502020204030204" pitchFamily="34" charset="0"/>
                  <a:cs typeface="Times New Roman" panose="02020603050405020304" pitchFamily="18" charset="0"/>
                </a:rPr>
                <a:t>Mener des </a:t>
              </a:r>
              <a:r>
                <a:rPr lang="fr-FR" sz="2275" b="1" dirty="0">
                  <a:latin typeface="Calibri" panose="020F0502020204030204" pitchFamily="34" charset="0"/>
                  <a:ea typeface="Calibri" panose="020F0502020204030204" pitchFamily="34" charset="0"/>
                  <a:cs typeface="Times New Roman" panose="02020603050405020304" pitchFamily="18" charset="0"/>
                </a:rPr>
                <a:t>séances spécifiques avec les élèves </a:t>
              </a:r>
              <a:r>
                <a:rPr lang="fr-FR" sz="2275" dirty="0">
                  <a:latin typeface="Calibri" panose="020F0502020204030204" pitchFamily="34" charset="0"/>
                  <a:ea typeface="Calibri" panose="020F0502020204030204" pitchFamily="34" charset="0"/>
                  <a:cs typeface="Times New Roman" panose="02020603050405020304" pitchFamily="18" charset="0"/>
                </a:rPr>
                <a:t>pour leur permettre d’entrer dans </a:t>
              </a:r>
              <a:r>
                <a:rPr lang="fr-FR" sz="2275" u="sng" dirty="0">
                  <a:latin typeface="Calibri" panose="020F0502020204030204" pitchFamily="34" charset="0"/>
                  <a:ea typeface="Calibri" panose="020F0502020204030204" pitchFamily="34" charset="0"/>
                  <a:cs typeface="Times New Roman" panose="02020603050405020304" pitchFamily="18" charset="0"/>
                </a:rPr>
                <a:t>la création poétique en lien avec les arts visuels</a:t>
              </a:r>
              <a:endParaRPr lang="fr-FR" sz="227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22931109-C160-E230-E54C-794061001C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1156" y="4253236"/>
              <a:ext cx="804862" cy="623663"/>
            </a:xfrm>
            <a:prstGeom prst="rect">
              <a:avLst/>
            </a:prstGeom>
          </p:spPr>
        </p:pic>
      </p:grpSp>
      <p:sp>
        <p:nvSpPr>
          <p:cNvPr id="8" name="ZoneTexte 7">
            <a:extLst>
              <a:ext uri="{FF2B5EF4-FFF2-40B4-BE49-F238E27FC236}">
                <a16:creationId xmlns:a16="http://schemas.microsoft.com/office/drawing/2014/main" id="{31AE8A81-7190-320C-6E88-79C34CC4E77B}"/>
              </a:ext>
            </a:extLst>
          </p:cNvPr>
          <p:cNvSpPr txBox="1"/>
          <p:nvPr/>
        </p:nvSpPr>
        <p:spPr>
          <a:xfrm>
            <a:off x="1695606" y="3894990"/>
            <a:ext cx="9129466" cy="342401"/>
          </a:xfrm>
          <a:prstGeom prst="rect">
            <a:avLst/>
          </a:prstGeom>
          <a:noFill/>
        </p:spPr>
        <p:txBody>
          <a:bodyPr wrap="square" rtlCol="0">
            <a:spAutoFit/>
          </a:bodyPr>
          <a:lstStyle/>
          <a:p>
            <a:r>
              <a:rPr lang="fr-FR" sz="1625" b="1" i="1" dirty="0"/>
              <a:t>Faire un lien avec les apports culturels de monsieur </a:t>
            </a:r>
            <a:r>
              <a:rPr lang="fr-FR" sz="1625" b="1" i="1" dirty="0" err="1"/>
              <a:t>Bizart</a:t>
            </a:r>
            <a:endParaRPr lang="fr-FR" sz="1625" b="1" i="1" dirty="0"/>
          </a:p>
        </p:txBody>
      </p:sp>
    </p:spTree>
    <p:extLst>
      <p:ext uri="{BB962C8B-B14F-4D97-AF65-F5344CB8AC3E}">
        <p14:creationId xmlns:p14="http://schemas.microsoft.com/office/powerpoint/2010/main" val="32911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57A3B4-1B4B-A2B3-1B57-4F02B265E7F8}"/>
              </a:ext>
            </a:extLst>
          </p:cNvPr>
          <p:cNvSpPr/>
          <p:nvPr/>
        </p:nvSpPr>
        <p:spPr>
          <a:xfrm>
            <a:off x="1707755" y="2207016"/>
            <a:ext cx="8838206" cy="3402855"/>
          </a:xfrm>
          <a:prstGeom prst="rect">
            <a:avLst/>
          </a:prstGeom>
        </p:spPr>
        <p:txBody>
          <a:bodyPr wrap="square">
            <a:spAutoFit/>
          </a:bodyPr>
          <a:lstStyle/>
          <a:p>
            <a:pPr algn="just">
              <a:lnSpc>
                <a:spcPct val="107000"/>
              </a:lnSpc>
              <a:spcAft>
                <a:spcPts val="650"/>
              </a:spcAft>
            </a:pPr>
            <a:r>
              <a:rPr lang="fr-FR" sz="2275" dirty="0">
                <a:latin typeface="Calibri" panose="020F0502020204030204" pitchFamily="34" charset="0"/>
                <a:ea typeface="Calibri" panose="020F0502020204030204" pitchFamily="34" charset="0"/>
                <a:cs typeface="Times New Roman" panose="02020603050405020304" pitchFamily="18" charset="0"/>
              </a:rPr>
              <a:t>Il s’agira lors du temps 2 de mener une </a:t>
            </a:r>
            <a:r>
              <a:rPr lang="fr-FR" sz="2275" u="sng" dirty="0">
                <a:latin typeface="Calibri" panose="020F0502020204030204" pitchFamily="34" charset="0"/>
                <a:ea typeface="Calibri" panose="020F0502020204030204" pitchFamily="34" charset="0"/>
                <a:cs typeface="Times New Roman" panose="02020603050405020304" pitchFamily="18" charset="0"/>
              </a:rPr>
              <a:t>réflexion</a:t>
            </a:r>
            <a:r>
              <a:rPr lang="fr-FR" sz="2275" dirty="0">
                <a:latin typeface="Calibri" panose="020F0502020204030204" pitchFamily="34" charset="0"/>
                <a:ea typeface="Calibri" panose="020F0502020204030204" pitchFamily="34" charset="0"/>
                <a:cs typeface="Times New Roman" panose="02020603050405020304" pitchFamily="18" charset="0"/>
              </a:rPr>
              <a:t> en groupe scolaire (C1, C2, C3) afin de définir comment vous allez travailler la création poétique au sein de l’école pour répondre à ces 2 projets: </a:t>
            </a:r>
            <a:r>
              <a:rPr lang="fr-FR" sz="2000" dirty="0"/>
              <a:t>Préparation et recherches en équipe pour produire des poésies sur le thème des animaux fantastiques</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50"/>
              </a:spcAft>
            </a:pPr>
            <a:endParaRPr lang="fr-FR" sz="2275"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50"/>
              </a:spcAft>
            </a:pPr>
            <a:endParaRPr lang="fr-FR" sz="2275"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50"/>
              </a:spcAft>
            </a:pPr>
            <a:r>
              <a:rPr lang="fr-FR" sz="2275" dirty="0">
                <a:latin typeface="Calibri" panose="020F0502020204030204" pitchFamily="34" charset="0"/>
                <a:ea typeface="Calibri" panose="020F0502020204030204" pitchFamily="34" charset="0"/>
                <a:cs typeface="Times New Roman" panose="02020603050405020304" pitchFamily="18" charset="0"/>
              </a:rPr>
              <a:t>Accompagnement possible d’un CPC ou EMF</a:t>
            </a:r>
          </a:p>
          <a:p>
            <a:pPr algn="just">
              <a:lnSpc>
                <a:spcPct val="107000"/>
              </a:lnSpc>
              <a:spcAft>
                <a:spcPts val="650"/>
              </a:spcAft>
            </a:pPr>
            <a:endParaRPr lang="fr-FR" sz="2275"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520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93719" y="1392156"/>
            <a:ext cx="6953378" cy="1141595"/>
          </a:xfrm>
          <a:prstGeom prst="rect">
            <a:avLst/>
          </a:prstGeom>
          <a:noFill/>
        </p:spPr>
        <p:txBody>
          <a:bodyPr wrap="none" rtlCol="0">
            <a:spAutoFit/>
          </a:bodyPr>
          <a:lstStyle/>
          <a:p>
            <a:pPr algn="just">
              <a:lnSpc>
                <a:spcPct val="107000"/>
              </a:lnSpc>
              <a:spcAft>
                <a:spcPts val="650"/>
              </a:spcAft>
            </a:pPr>
            <a:r>
              <a:rPr lang="fr-FR" b="1" u="sng" dirty="0">
                <a:latin typeface="Calibri" panose="020F0502020204030204" pitchFamily="34" charset="0"/>
                <a:ea typeface="Calibri" panose="020F0502020204030204" pitchFamily="34" charset="0"/>
                <a:cs typeface="Times New Roman" panose="02020603050405020304" pitchFamily="18" charset="0"/>
              </a:rPr>
              <a:t>-Projet 1 </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a:t>participer à </a:t>
            </a:r>
            <a:r>
              <a:rPr lang="fr-FR" b="1" dirty="0"/>
              <a:t>Explorer la poésie : une aventure </a:t>
            </a:r>
            <a:r>
              <a:rPr lang="fr-FR" b="1" dirty="0" err="1"/>
              <a:t>zoopoétique</a:t>
            </a:r>
            <a:endParaRPr lang="fr-FR" b="1" dirty="0"/>
          </a:p>
          <a:p>
            <a:pPr algn="just">
              <a:lnSpc>
                <a:spcPct val="107000"/>
              </a:lnSpc>
              <a:spcAft>
                <a:spcPts val="650"/>
              </a:spcAft>
            </a:pPr>
            <a:r>
              <a:rPr lang="fr-FR" dirty="0">
                <a:latin typeface="Calibri" panose="020F0502020204030204" pitchFamily="34" charset="0"/>
                <a:ea typeface="Calibri" panose="020F0502020204030204" pitchFamily="34" charset="0"/>
                <a:cs typeface="Times New Roman" panose="02020603050405020304" pitchFamily="18" charset="0"/>
              </a:rPr>
              <a:t>Inscription en ligne : </a:t>
            </a:r>
            <a:r>
              <a:rPr lang="fr-FR" dirty="0">
                <a:latin typeface="Calibri" panose="020F0502020204030204" pitchFamily="34" charset="0"/>
                <a:ea typeface="Calibri" panose="020F0502020204030204" pitchFamily="34" charset="0"/>
                <a:cs typeface="Times New Roman" panose="02020603050405020304" pitchFamily="18" charset="0"/>
                <a:hlinkClick r:id="rId2"/>
              </a:rPr>
              <a:t>https://explorerlapoesie.printempsdespoetes.com/</a:t>
            </a: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ZoneTexte 3">
            <a:extLst>
              <a:ext uri="{FF2B5EF4-FFF2-40B4-BE49-F238E27FC236}">
                <a16:creationId xmlns:a16="http://schemas.microsoft.com/office/drawing/2014/main" id="{C9D3C002-1FFA-19DA-72A3-027C8F3F93A2}"/>
              </a:ext>
            </a:extLst>
          </p:cNvPr>
          <p:cNvSpPr txBox="1"/>
          <p:nvPr/>
        </p:nvSpPr>
        <p:spPr>
          <a:xfrm>
            <a:off x="1393719" y="2533751"/>
            <a:ext cx="9404562" cy="2585323"/>
          </a:xfrm>
          <a:prstGeom prst="rect">
            <a:avLst/>
          </a:prstGeom>
          <a:noFill/>
        </p:spPr>
        <p:txBody>
          <a:bodyPr wrap="square">
            <a:spAutoFit/>
          </a:bodyPr>
          <a:lstStyle/>
          <a:p>
            <a:r>
              <a:rPr lang="fr-FR" sz="1800" dirty="0">
                <a:latin typeface="Calibri" panose="020F0502020204030204" pitchFamily="34" charset="0"/>
                <a:ea typeface="Calibri" panose="020F0502020204030204" pitchFamily="34" charset="0"/>
                <a:cs typeface="Times New Roman" panose="02020603050405020304" pitchFamily="18" charset="0"/>
              </a:rPr>
              <a:t>-</a:t>
            </a:r>
            <a:r>
              <a:rPr lang="fr-FR" sz="1800" b="1" u="sng" dirty="0">
                <a:latin typeface="Calibri" panose="020F0502020204030204" pitchFamily="34" charset="0"/>
                <a:ea typeface="Calibri" panose="020F0502020204030204" pitchFamily="34" charset="0"/>
                <a:cs typeface="Times New Roman" panose="02020603050405020304" pitchFamily="18" charset="0"/>
              </a:rPr>
              <a:t>Projet 2</a:t>
            </a:r>
            <a:r>
              <a:rPr lang="fr-FR"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Exposition sur le thème « </a:t>
            </a:r>
            <a:r>
              <a:rPr lang="fr-FR" sz="1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Les animaux fantastiques</a:t>
            </a:r>
            <a:r>
              <a:rPr lang="fr-FR"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br>
              <a:rPr lang="fr-FR" sz="1800" dirty="0">
                <a:latin typeface="Calibri" panose="020F0502020204030204" pitchFamily="34" charset="0"/>
                <a:ea typeface="Calibri" panose="020F0502020204030204" pitchFamily="34" charset="0"/>
                <a:cs typeface="Times New Roman" panose="02020603050405020304" pitchFamily="18" charset="0"/>
              </a:rPr>
            </a:br>
            <a:endParaRPr lang="fr-FR" sz="1800" dirty="0">
              <a:latin typeface="Calibri" panose="020F0502020204030204" pitchFamily="34" charset="0"/>
              <a:ea typeface="Calibri" panose="020F0502020204030204" pitchFamily="34" charset="0"/>
              <a:cs typeface="Times New Roman" panose="02020603050405020304" pitchFamily="18" charset="0"/>
            </a:endParaRPr>
          </a:p>
          <a:p>
            <a:r>
              <a:rPr lang="fr-FR" sz="1800" b="1" u="sng" dirty="0">
                <a:latin typeface="Calibri" panose="020F0502020204030204" pitchFamily="34" charset="0"/>
                <a:ea typeface="Calibri" panose="020F0502020204030204" pitchFamily="34" charset="0"/>
                <a:cs typeface="Times New Roman" panose="02020603050405020304" pitchFamily="18" charset="0"/>
              </a:rPr>
              <a:t>Contenus de l’exposition:</a:t>
            </a:r>
            <a:br>
              <a:rPr lang="fr-FR" sz="1800" b="1" u="sng" dirty="0">
                <a:latin typeface="Calibri" panose="020F0502020204030204" pitchFamily="34" charset="0"/>
                <a:ea typeface="Calibri" panose="020F0502020204030204" pitchFamily="34" charset="0"/>
                <a:cs typeface="Times New Roman" panose="02020603050405020304" pitchFamily="18" charset="0"/>
              </a:rPr>
            </a:br>
            <a:r>
              <a:rPr lang="fr-FR" sz="1800" dirty="0">
                <a:latin typeface="Calibri" panose="020F0502020204030204" pitchFamily="34" charset="0"/>
                <a:ea typeface="Calibri" panose="020F0502020204030204" pitchFamily="34" charset="0"/>
                <a:cs typeface="Times New Roman" panose="02020603050405020304" pitchFamily="18" charset="0"/>
              </a:rPr>
              <a:t>-Poèmes écrits par les élèves</a:t>
            </a:r>
            <a:br>
              <a:rPr lang="fr-FR" sz="1800" dirty="0">
                <a:latin typeface="Calibri" panose="020F0502020204030204" pitchFamily="34" charset="0"/>
                <a:ea typeface="Calibri" panose="020F0502020204030204" pitchFamily="34" charset="0"/>
                <a:cs typeface="Times New Roman" panose="02020603050405020304" pitchFamily="18" charset="0"/>
              </a:rPr>
            </a:br>
            <a:r>
              <a:rPr lang="fr-FR" sz="1800" dirty="0">
                <a:latin typeface="Calibri" panose="020F0502020204030204" pitchFamily="34" charset="0"/>
                <a:ea typeface="Calibri" panose="020F0502020204030204" pitchFamily="34" charset="0"/>
                <a:cs typeface="Times New Roman" panose="02020603050405020304" pitchFamily="18" charset="0"/>
              </a:rPr>
              <a:t>-Créations artistiques en  lien avec les poèmes produits</a:t>
            </a:r>
            <a:br>
              <a:rPr lang="fr-FR" sz="1800" dirty="0">
                <a:latin typeface="Calibri" panose="020F0502020204030204" pitchFamily="34" charset="0"/>
                <a:ea typeface="Calibri" panose="020F0502020204030204" pitchFamily="34" charset="0"/>
                <a:cs typeface="Times New Roman" panose="02020603050405020304" pitchFamily="18" charset="0"/>
              </a:rPr>
            </a:br>
            <a:r>
              <a:rPr lang="fr-FR" sz="1800" dirty="0">
                <a:latin typeface="Calibri" panose="020F0502020204030204" pitchFamily="34" charset="0"/>
                <a:ea typeface="Calibri" panose="020F0502020204030204" pitchFamily="34" charset="0"/>
                <a:cs typeface="Times New Roman" panose="02020603050405020304" pitchFamily="18" charset="0"/>
              </a:rPr>
              <a:t>-Possibilité de formats hybrides : calligrammes, livres pop-up, œuvres mixtes</a:t>
            </a:r>
            <a:br>
              <a:rPr lang="fr-FR" sz="1800" dirty="0">
                <a:latin typeface="Calibri" panose="020F0502020204030204" pitchFamily="34" charset="0"/>
                <a:ea typeface="Calibri" panose="020F0502020204030204" pitchFamily="34" charset="0"/>
                <a:cs typeface="Times New Roman" panose="02020603050405020304" pitchFamily="18" charset="0"/>
              </a:rPr>
            </a:br>
            <a:r>
              <a:rPr lang="fr-FR" sz="1800" dirty="0">
                <a:latin typeface="Calibri" panose="020F0502020204030204" pitchFamily="34" charset="0"/>
                <a:ea typeface="Calibri" panose="020F0502020204030204" pitchFamily="34" charset="0"/>
                <a:cs typeface="Times New Roman" panose="02020603050405020304" pitchFamily="18" charset="0"/>
              </a:rPr>
              <a:t>-Enregistrement de podcasts avec matériel numérique (webradio, enregistreur)</a:t>
            </a:r>
            <a:br>
              <a:rPr lang="fr-FR" sz="1800" dirty="0">
                <a:latin typeface="Calibri" panose="020F0502020204030204" pitchFamily="34" charset="0"/>
                <a:ea typeface="Calibri" panose="020F0502020204030204" pitchFamily="34" charset="0"/>
                <a:cs typeface="Times New Roman" panose="02020603050405020304" pitchFamily="18" charset="0"/>
              </a:rPr>
            </a:br>
            <a:br>
              <a:rPr lang="fr-FR"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fr-FR" sz="1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Finalité</a:t>
            </a:r>
            <a:r>
              <a:rPr lang="fr-FR"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-créer une exposition interdisciplinaire qui allie les arts visuels et la poésie</a:t>
            </a:r>
            <a:endParaRPr lang="fr-FR" dirty="0"/>
          </a:p>
        </p:txBody>
      </p:sp>
    </p:spTree>
    <p:extLst>
      <p:ext uri="{BB962C8B-B14F-4D97-AF65-F5344CB8AC3E}">
        <p14:creationId xmlns:p14="http://schemas.microsoft.com/office/powerpoint/2010/main" val="281779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D3FBB1-B215-EF63-E544-2EB7F7A3390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EC506016-D45D-1BC2-8B5A-B3D8A504FBC9}"/>
              </a:ext>
            </a:extLst>
          </p:cNvPr>
          <p:cNvSpPr>
            <a:spLocks noGrp="1"/>
          </p:cNvSpPr>
          <p:nvPr>
            <p:ph idx="1"/>
          </p:nvPr>
        </p:nvSpPr>
        <p:spPr>
          <a:xfrm>
            <a:off x="929141" y="1200151"/>
            <a:ext cx="2835464" cy="4782360"/>
          </a:xfrm>
        </p:spPr>
        <p:txBody>
          <a:bodyPr>
            <a:normAutofit/>
          </a:bodyPr>
          <a:lstStyle/>
          <a:p>
            <a:endParaRPr lang="fr-FR" sz="1800" dirty="0">
              <a:solidFill>
                <a:srgbClr val="262626"/>
              </a:solidFill>
            </a:endParaRPr>
          </a:p>
          <a:p>
            <a:r>
              <a:rPr lang="fr-FR" dirty="0">
                <a:solidFill>
                  <a:srgbClr val="262626"/>
                </a:solidFill>
              </a:rPr>
              <a:t>Installer un univers particulier, original. Insolite : </a:t>
            </a:r>
          </a:p>
          <a:p>
            <a:r>
              <a:rPr lang="fr-FR" dirty="0">
                <a:solidFill>
                  <a:srgbClr val="262626"/>
                </a:solidFill>
              </a:rPr>
              <a:t>Un exemple : l’arbre à poèmes.</a:t>
            </a:r>
          </a:p>
          <a:p>
            <a:endParaRPr lang="fr-FR" sz="1800" dirty="0">
              <a:solidFill>
                <a:srgbClr val="262626"/>
              </a:solidFill>
            </a:endParaRP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capture d’écran, carte&#10;&#10;Description générée automatiquement">
            <a:extLst>
              <a:ext uri="{FF2B5EF4-FFF2-40B4-BE49-F238E27FC236}">
                <a16:creationId xmlns:a16="http://schemas.microsoft.com/office/drawing/2014/main" id="{46610B20-1FE2-99F7-7D99-6CE95B56C9A8}"/>
              </a:ext>
            </a:extLst>
          </p:cNvPr>
          <p:cNvPicPr>
            <a:picLocks noChangeAspect="1"/>
          </p:cNvPicPr>
          <p:nvPr/>
        </p:nvPicPr>
        <p:blipFill>
          <a:blip r:embed="rId3"/>
          <a:stretch>
            <a:fillRect/>
          </a:stretch>
        </p:blipFill>
        <p:spPr>
          <a:xfrm>
            <a:off x="4927779" y="142202"/>
            <a:ext cx="7045146" cy="6587211"/>
          </a:xfrm>
          <a:prstGeom prst="rect">
            <a:avLst/>
          </a:prstGeom>
        </p:spPr>
      </p:pic>
    </p:spTree>
    <p:extLst>
      <p:ext uri="{BB962C8B-B14F-4D97-AF65-F5344CB8AC3E}">
        <p14:creationId xmlns:p14="http://schemas.microsoft.com/office/powerpoint/2010/main" val="1987144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64500" y="905232"/>
            <a:ext cx="9168063" cy="5047536"/>
          </a:xfrm>
          <a:prstGeom prst="rect">
            <a:avLst/>
          </a:prstGeom>
          <a:noFill/>
        </p:spPr>
        <p:txBody>
          <a:bodyPr wrap="square" rtlCol="0">
            <a:spAutoFit/>
          </a:bodyPr>
          <a:lstStyle/>
          <a:p>
            <a:pPr algn="ctr"/>
            <a:r>
              <a:rPr lang="fr-FR" sz="2400" b="1" u="sng" dirty="0">
                <a:solidFill>
                  <a:srgbClr val="FF0000"/>
                </a:solidFill>
              </a:rPr>
              <a:t>Organisation pratique</a:t>
            </a:r>
          </a:p>
          <a:p>
            <a:pPr algn="ctr"/>
            <a:endParaRPr lang="fr-FR" b="1" dirty="0"/>
          </a:p>
          <a:p>
            <a:r>
              <a:rPr lang="fr-FR" sz="2000" b="1" u="sng" dirty="0"/>
              <a:t>Début du projet: </a:t>
            </a:r>
            <a:r>
              <a:rPr lang="fr-FR" sz="2000" dirty="0"/>
              <a:t>à partir du 29 janvier</a:t>
            </a:r>
          </a:p>
          <a:p>
            <a:endParaRPr lang="fr-FR" sz="2000" dirty="0"/>
          </a:p>
          <a:p>
            <a:r>
              <a:rPr lang="fr-FR" sz="2000" b="1" u="sng" dirty="0"/>
              <a:t>Avant le 25 avril </a:t>
            </a:r>
            <a:r>
              <a:rPr lang="fr-FR" sz="2000" dirty="0"/>
              <a:t>: avoir défini les actions prévues du groupe scolaire (fiche action à retourner ) Au minimum une restitution par niveau de classe.</a:t>
            </a:r>
          </a:p>
          <a:p>
            <a:endParaRPr lang="fr-FR" sz="2000" dirty="0"/>
          </a:p>
          <a:p>
            <a:r>
              <a:rPr lang="fr-FR" sz="2000" dirty="0"/>
              <a:t> </a:t>
            </a:r>
            <a:r>
              <a:rPr lang="fr-FR" sz="2000" b="1" u="sng" dirty="0"/>
              <a:t>Exposition : </a:t>
            </a:r>
            <a:r>
              <a:rPr lang="fr-FR" sz="2000" dirty="0"/>
              <a:t>semaine du 16 au 22 juin 2025 (à confirmer)</a:t>
            </a:r>
          </a:p>
          <a:p>
            <a:r>
              <a:rPr lang="fr-FR" sz="2000" dirty="0"/>
              <a:t>                       dépôt des réalisations la semaine précédente</a:t>
            </a:r>
          </a:p>
          <a:p>
            <a:endParaRPr lang="fr-FR" sz="2000" dirty="0"/>
          </a:p>
          <a:p>
            <a:r>
              <a:rPr lang="fr-FR" sz="2000" b="1" u="sng" dirty="0"/>
              <a:t>Lieux: </a:t>
            </a:r>
            <a:r>
              <a:rPr lang="fr-FR" sz="2000" dirty="0"/>
              <a:t>- écoles de Sallaumines: MAC</a:t>
            </a:r>
          </a:p>
          <a:p>
            <a:r>
              <a:rPr lang="fr-FR" sz="2000" dirty="0"/>
              <a:t>            - écoles de Méricourt: la Gare</a:t>
            </a:r>
          </a:p>
          <a:p>
            <a:r>
              <a:rPr lang="fr-FR" sz="2000" dirty="0"/>
              <a:t>            - écoles d’Avion : la médiathèque</a:t>
            </a:r>
          </a:p>
          <a:p>
            <a:endParaRPr lang="fr-FR" sz="2000" dirty="0"/>
          </a:p>
          <a:p>
            <a:r>
              <a:rPr lang="fr-FR" sz="2000" b="1" i="1" dirty="0"/>
              <a:t>Un </a:t>
            </a:r>
            <a:r>
              <a:rPr lang="fr-FR" sz="2000" b="1" i="1" dirty="0" err="1"/>
              <a:t>framadate</a:t>
            </a:r>
            <a:r>
              <a:rPr lang="fr-FR" sz="2000" b="1" i="1" dirty="0"/>
              <a:t> sera envoyées aux écoles afin de s’inscrire pour la visite de l’exposition avec leurs élèves</a:t>
            </a:r>
            <a:r>
              <a:rPr lang="fr-FR" sz="2000" dirty="0"/>
              <a:t>.</a:t>
            </a:r>
          </a:p>
        </p:txBody>
      </p:sp>
    </p:spTree>
    <p:extLst>
      <p:ext uri="{BB962C8B-B14F-4D97-AF65-F5344CB8AC3E}">
        <p14:creationId xmlns:p14="http://schemas.microsoft.com/office/powerpoint/2010/main" val="63395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49D0F0BF-006E-D37C-5183-AF8F461AD0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54C77BF-F805-E360-8183-82C2E2B0D6AE}"/>
              </a:ext>
            </a:extLst>
          </p:cNvPr>
          <p:cNvSpPr>
            <a:spLocks noGrp="1"/>
          </p:cNvSpPr>
          <p:nvPr>
            <p:ph type="title"/>
          </p:nvPr>
        </p:nvSpPr>
        <p:spPr>
          <a:xfrm>
            <a:off x="1295402" y="982132"/>
            <a:ext cx="9601196" cy="1303867"/>
          </a:xfrm>
        </p:spPr>
        <p:txBody>
          <a:bodyPr>
            <a:normAutofit/>
          </a:bodyPr>
          <a:lstStyle/>
          <a:p>
            <a:pPr>
              <a:lnSpc>
                <a:spcPct val="90000"/>
              </a:lnSpc>
            </a:pPr>
            <a:r>
              <a:rPr lang="fr-FR" sz="4100" dirty="0">
                <a:solidFill>
                  <a:srgbClr val="262626"/>
                </a:solidFill>
              </a:rPr>
              <a:t>Se familiariser avec la poésie</a:t>
            </a:r>
            <a:br>
              <a:rPr lang="fr-FR" sz="4100" dirty="0">
                <a:solidFill>
                  <a:srgbClr val="262626"/>
                </a:solidFill>
              </a:rPr>
            </a:br>
            <a:r>
              <a:rPr lang="fr-FR" sz="4100" dirty="0">
                <a:solidFill>
                  <a:srgbClr val="262626"/>
                </a:solidFill>
              </a:rPr>
              <a:t> à l’école maternelle</a:t>
            </a:r>
          </a:p>
        </p:txBody>
      </p:sp>
      <p:graphicFrame>
        <p:nvGraphicFramePr>
          <p:cNvPr id="5" name="Espace réservé du contenu 2">
            <a:extLst>
              <a:ext uri="{FF2B5EF4-FFF2-40B4-BE49-F238E27FC236}">
                <a16:creationId xmlns:a16="http://schemas.microsoft.com/office/drawing/2014/main" id="{812DA046-953D-2BAC-BFD7-17F7C8C626B9}"/>
              </a:ext>
            </a:extLst>
          </p:cNvPr>
          <p:cNvGraphicFramePr>
            <a:graphicFrameLocks noGrp="1"/>
          </p:cNvGraphicFramePr>
          <p:nvPr>
            <p:ph idx="1"/>
            <p:extLst>
              <p:ext uri="{D42A27DB-BD31-4B8C-83A1-F6EECF244321}">
                <p14:modId xmlns:p14="http://schemas.microsoft.com/office/powerpoint/2010/main" val="9143483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59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B4614-28E5-7669-4C1E-2DECAA86C771}"/>
              </a:ext>
            </a:extLst>
          </p:cNvPr>
          <p:cNvSpPr>
            <a:spLocks noGrp="1"/>
          </p:cNvSpPr>
          <p:nvPr>
            <p:ph type="title"/>
          </p:nvPr>
        </p:nvSpPr>
        <p:spPr/>
        <p:txBody>
          <a:bodyPr/>
          <a:lstStyle/>
          <a:p>
            <a:r>
              <a:rPr lang="fr-FR" dirty="0"/>
              <a:t>Le programme 2024</a:t>
            </a:r>
          </a:p>
        </p:txBody>
      </p:sp>
      <p:sp>
        <p:nvSpPr>
          <p:cNvPr id="3" name="Espace réservé du contenu 2">
            <a:extLst>
              <a:ext uri="{FF2B5EF4-FFF2-40B4-BE49-F238E27FC236}">
                <a16:creationId xmlns:a16="http://schemas.microsoft.com/office/drawing/2014/main" id="{3302A2E2-880E-F0E4-4727-C1491AA0DDB9}"/>
              </a:ext>
            </a:extLst>
          </p:cNvPr>
          <p:cNvSpPr>
            <a:spLocks noGrp="1"/>
          </p:cNvSpPr>
          <p:nvPr>
            <p:ph idx="1"/>
          </p:nvPr>
        </p:nvSpPr>
        <p:spPr>
          <a:xfrm>
            <a:off x="939800" y="2556932"/>
            <a:ext cx="10337800" cy="3666068"/>
          </a:xfrm>
        </p:spPr>
        <p:txBody>
          <a:bodyPr>
            <a:normAutofit fontScale="77500" lnSpcReduction="20000"/>
          </a:bodyPr>
          <a:lstStyle/>
          <a:p>
            <a:pPr marL="0" indent="0">
              <a:buNone/>
            </a:pPr>
            <a:r>
              <a:rPr lang="fr-FR" b="1" dirty="0">
                <a:solidFill>
                  <a:srgbClr val="0070C0"/>
                </a:solidFill>
              </a:rPr>
              <a:t>Ecouter et comprendre différentes formes d’écrits </a:t>
            </a:r>
          </a:p>
          <a:p>
            <a:r>
              <a:rPr lang="fr-FR" dirty="0"/>
              <a:t>Tout au long de l’école maternelle, les élèves fréquentent des textes de plus en plus longs appartenant à tous les genres littéraires, essentiellement des textes patrimoniaux (contes, légendes, fables, poèmes), mais aussi issus de la littérature de jeunesse et de différentes natures (recettes, textes documentaires). </a:t>
            </a:r>
          </a:p>
          <a:p>
            <a:r>
              <a:rPr lang="fr-FR" dirty="0">
                <a:solidFill>
                  <a:srgbClr val="0070C0"/>
                </a:solidFill>
              </a:rPr>
              <a:t>Au moins une fois par jour </a:t>
            </a:r>
            <a:r>
              <a:rPr lang="fr-FR" dirty="0"/>
              <a:t>le professeur lit une histoire et/ou un texte documentaire aux élèves afin d’enseigner la compréhension et de susciter chez les élèves de goût de la lecture. </a:t>
            </a:r>
          </a:p>
          <a:p>
            <a:r>
              <a:rPr lang="fr-FR" dirty="0"/>
              <a:t>Le professeur installe un </a:t>
            </a:r>
            <a:r>
              <a:rPr lang="fr-FR" dirty="0">
                <a:solidFill>
                  <a:srgbClr val="0070C0"/>
                </a:solidFill>
              </a:rPr>
              <a:t>climat d’écoute </a:t>
            </a:r>
            <a:r>
              <a:rPr lang="fr-FR" dirty="0"/>
              <a:t>et sollicite la concentration des élèves lors de la lecture en explicitant qu’il s’agit de comprendre un texte ;</a:t>
            </a:r>
          </a:p>
          <a:p>
            <a:r>
              <a:rPr lang="fr-FR" dirty="0"/>
              <a:t>Il aménage dans la classe des </a:t>
            </a:r>
            <a:r>
              <a:rPr lang="fr-FR" dirty="0">
                <a:solidFill>
                  <a:srgbClr val="0070C0"/>
                </a:solidFill>
              </a:rPr>
              <a:t>espaces spécifiques</a:t>
            </a:r>
            <a:r>
              <a:rPr lang="fr-FR" dirty="0"/>
              <a:t> à cette activité (espace bibliothèque, espace écoute) ;</a:t>
            </a:r>
          </a:p>
          <a:p>
            <a:r>
              <a:rPr lang="fr-FR" dirty="0"/>
              <a:t>Une </a:t>
            </a:r>
            <a:r>
              <a:rPr lang="fr-FR" dirty="0">
                <a:solidFill>
                  <a:srgbClr val="0070C0"/>
                </a:solidFill>
              </a:rPr>
              <a:t>trace du travail réalisé est conservée </a:t>
            </a:r>
            <a:r>
              <a:rPr lang="fr-FR" dirty="0"/>
              <a:t>(…) afin de garder en </a:t>
            </a:r>
            <a:r>
              <a:rPr lang="fr-FR" dirty="0">
                <a:solidFill>
                  <a:srgbClr val="0070C0"/>
                </a:solidFill>
              </a:rPr>
              <a:t>mémoire</a:t>
            </a:r>
            <a:r>
              <a:rPr lang="fr-FR" dirty="0"/>
              <a:t> les apprentissages réalisés. (…)</a:t>
            </a:r>
          </a:p>
        </p:txBody>
      </p:sp>
    </p:spTree>
    <p:extLst>
      <p:ext uri="{BB962C8B-B14F-4D97-AF65-F5344CB8AC3E}">
        <p14:creationId xmlns:p14="http://schemas.microsoft.com/office/powerpoint/2010/main" val="228087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F37C0-8075-7982-F154-C5C7941B8EC5}"/>
              </a:ext>
            </a:extLst>
          </p:cNvPr>
          <p:cNvSpPr>
            <a:spLocks noGrp="1"/>
          </p:cNvSpPr>
          <p:nvPr>
            <p:ph type="title"/>
          </p:nvPr>
        </p:nvSpPr>
        <p:spPr/>
        <p:txBody>
          <a:bodyPr/>
          <a:lstStyle/>
          <a:p>
            <a:r>
              <a:rPr lang="fr-FR" dirty="0"/>
              <a:t>Dire la poésie</a:t>
            </a:r>
          </a:p>
        </p:txBody>
      </p:sp>
      <p:sp>
        <p:nvSpPr>
          <p:cNvPr id="3" name="Espace réservé du contenu 2">
            <a:extLst>
              <a:ext uri="{FF2B5EF4-FFF2-40B4-BE49-F238E27FC236}">
                <a16:creationId xmlns:a16="http://schemas.microsoft.com/office/drawing/2014/main" id="{70377E6E-26FF-7243-C50B-27EB6D168C46}"/>
              </a:ext>
            </a:extLst>
          </p:cNvPr>
          <p:cNvSpPr>
            <a:spLocks noGrp="1"/>
          </p:cNvSpPr>
          <p:nvPr>
            <p:ph idx="1"/>
          </p:nvPr>
        </p:nvSpPr>
        <p:spPr>
          <a:xfrm>
            <a:off x="1295401" y="2451100"/>
            <a:ext cx="9601196" cy="3708400"/>
          </a:xfrm>
        </p:spPr>
        <p:txBody>
          <a:bodyPr>
            <a:normAutofit fontScale="85000" lnSpcReduction="10000"/>
          </a:bodyPr>
          <a:lstStyle/>
          <a:p>
            <a:r>
              <a:rPr lang="fr-FR" dirty="0"/>
              <a:t>L’</a:t>
            </a:r>
            <a:r>
              <a:rPr lang="fr-FR" b="1" dirty="0"/>
              <a:t>objectif</a:t>
            </a:r>
            <a:r>
              <a:rPr lang="fr-FR" dirty="0"/>
              <a:t> de ces jeux est d’</a:t>
            </a:r>
            <a:r>
              <a:rPr lang="fr-FR" b="1" dirty="0"/>
              <a:t>outiller les élèves </a:t>
            </a:r>
            <a:r>
              <a:rPr lang="fr-FR" dirty="0"/>
              <a:t>afin qu’ils puissent exprimer sous la forme poétique un sentiment, une émotion, un désir…</a:t>
            </a:r>
          </a:p>
          <a:p>
            <a:r>
              <a:rPr lang="fr-FR" dirty="0"/>
              <a:t>Le </a:t>
            </a:r>
            <a:r>
              <a:rPr lang="fr-FR" b="1" dirty="0"/>
              <a:t>jeu poétique </a:t>
            </a:r>
            <a:r>
              <a:rPr lang="fr-FR" dirty="0"/>
              <a:t>doit être considéré comme une </a:t>
            </a:r>
            <a:r>
              <a:rPr lang="fr-FR" b="1" dirty="0"/>
              <a:t>expérimentation du langage écrit</a:t>
            </a:r>
            <a:r>
              <a:rPr lang="fr-FR" dirty="0"/>
              <a:t>, comme un </a:t>
            </a:r>
            <a:r>
              <a:rPr lang="fr-FR" b="1" dirty="0"/>
              <a:t>acte créateur</a:t>
            </a:r>
            <a:r>
              <a:rPr lang="fr-FR" dirty="0"/>
              <a:t>.</a:t>
            </a:r>
          </a:p>
          <a:p>
            <a:r>
              <a:rPr lang="fr-FR" dirty="0"/>
              <a:t>Comme pour les activités d’imprégnation, </a:t>
            </a:r>
            <a:r>
              <a:rPr lang="fr-FR" b="1" dirty="0"/>
              <a:t>les jeux poétiques doivent être ritualisés</a:t>
            </a:r>
            <a:r>
              <a:rPr lang="fr-FR" dirty="0"/>
              <a:t> de manière à s’approprier les outils poétiques </a:t>
            </a:r>
            <a:r>
              <a:rPr lang="fr-FR" b="1" dirty="0"/>
              <a:t>afin de les réinvestir </a:t>
            </a:r>
            <a:r>
              <a:rPr lang="fr-FR" dirty="0"/>
              <a:t>dans des créations.</a:t>
            </a:r>
          </a:p>
          <a:p>
            <a:r>
              <a:rPr lang="fr-FR" dirty="0"/>
              <a:t>Il ne s’agit pas de : </a:t>
            </a:r>
          </a:p>
          <a:p>
            <a:pPr lvl="1"/>
            <a:r>
              <a:rPr lang="fr-FR" dirty="0"/>
              <a:t>réciter mais de dire</a:t>
            </a:r>
          </a:p>
          <a:p>
            <a:pPr lvl="1"/>
            <a:r>
              <a:rPr lang="fr-FR" dirty="0"/>
              <a:t>mettre le ton mais de choisir une façon de dire</a:t>
            </a:r>
          </a:p>
          <a:p>
            <a:pPr lvl="1"/>
            <a:r>
              <a:rPr lang="fr-FR" dirty="0"/>
              <a:t>de mémoriser nécessairement mais de répéter ensemble</a:t>
            </a:r>
          </a:p>
        </p:txBody>
      </p:sp>
    </p:spTree>
    <p:extLst>
      <p:ext uri="{BB962C8B-B14F-4D97-AF65-F5344CB8AC3E}">
        <p14:creationId xmlns:p14="http://schemas.microsoft.com/office/powerpoint/2010/main" val="100086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673FB-CB79-5B5B-21C2-9D4FE4037EFD}"/>
              </a:ext>
            </a:extLst>
          </p:cNvPr>
          <p:cNvSpPr>
            <a:spLocks noGrp="1"/>
          </p:cNvSpPr>
          <p:nvPr>
            <p:ph type="title"/>
          </p:nvPr>
        </p:nvSpPr>
        <p:spPr>
          <a:xfrm>
            <a:off x="1295402" y="736600"/>
            <a:ext cx="9601196" cy="1612900"/>
          </a:xfrm>
        </p:spPr>
        <p:txBody>
          <a:bodyPr>
            <a:normAutofit/>
          </a:bodyPr>
          <a:lstStyle/>
          <a:p>
            <a:r>
              <a:rPr lang="fr-FR" dirty="0"/>
              <a:t>La comptine, un cas particulier</a:t>
            </a:r>
            <a:br>
              <a:rPr lang="fr-FR" dirty="0"/>
            </a:br>
            <a:r>
              <a:rPr lang="fr-FR" sz="3100" i="1" dirty="0">
                <a:solidFill>
                  <a:srgbClr val="FF0000"/>
                </a:solidFill>
              </a:rPr>
              <a:t>Elle ne doit pas être confondue avec un poème. </a:t>
            </a:r>
            <a:r>
              <a:rPr lang="fr-FR" sz="3100" i="1" dirty="0"/>
              <a:t> </a:t>
            </a:r>
          </a:p>
        </p:txBody>
      </p:sp>
      <p:sp>
        <p:nvSpPr>
          <p:cNvPr id="3" name="Espace réservé du contenu 2">
            <a:extLst>
              <a:ext uri="{FF2B5EF4-FFF2-40B4-BE49-F238E27FC236}">
                <a16:creationId xmlns:a16="http://schemas.microsoft.com/office/drawing/2014/main" id="{E7CB0406-09FE-B37F-FD81-76E811D218D3}"/>
              </a:ext>
            </a:extLst>
          </p:cNvPr>
          <p:cNvSpPr>
            <a:spLocks noGrp="1"/>
          </p:cNvSpPr>
          <p:nvPr>
            <p:ph idx="1"/>
          </p:nvPr>
        </p:nvSpPr>
        <p:spPr>
          <a:xfrm>
            <a:off x="1295401" y="2556932"/>
            <a:ext cx="9601196" cy="3564468"/>
          </a:xfrm>
        </p:spPr>
        <p:txBody>
          <a:bodyPr>
            <a:normAutofit fontScale="70000" lnSpcReduction="20000"/>
          </a:bodyPr>
          <a:lstStyle/>
          <a:p>
            <a:r>
              <a:rPr lang="fr-FR" b="1" dirty="0"/>
              <a:t>La comptine </a:t>
            </a:r>
            <a:r>
              <a:rPr lang="fr-FR" dirty="0"/>
              <a:t>a sa place à l’école maternelle car elle répond à de </a:t>
            </a:r>
            <a:r>
              <a:rPr lang="fr-FR" b="1" dirty="0"/>
              <a:t>nombreux objectifs</a:t>
            </a:r>
            <a:r>
              <a:rPr lang="fr-FR" dirty="0"/>
              <a:t> : apprentissage du rythme, des sonorités, de la lecture, de l’articulation, le souffle.</a:t>
            </a:r>
          </a:p>
          <a:p>
            <a:r>
              <a:rPr lang="fr-FR" dirty="0"/>
              <a:t>Elle permet la familiarisation avec un imaginaire, un univers fantaisiste, ludique mais ce n’est qu’un cas très particulier de la poésie. </a:t>
            </a:r>
          </a:p>
          <a:p>
            <a:r>
              <a:rPr lang="fr-FR" dirty="0"/>
              <a:t>Ces </a:t>
            </a:r>
            <a:r>
              <a:rPr lang="fr-FR" b="1" dirty="0"/>
              <a:t>activités ritualisées </a:t>
            </a:r>
            <a:r>
              <a:rPr lang="fr-FR" dirty="0"/>
              <a:t>ont une action sur l’incidence d’une imprégnation et d’une création poétique dans la maîtrise progressive de la langue.</a:t>
            </a:r>
          </a:p>
          <a:p>
            <a:r>
              <a:rPr lang="fr-FR" b="1" dirty="0"/>
              <a:t>Progressivement, les élèves se constituent un corpus de formes syntaxiques, de sonorités</a:t>
            </a:r>
            <a:r>
              <a:rPr lang="fr-FR" dirty="0"/>
              <a:t>…qu’ils pourront valoriser et exploiter dans le cadre d’ateliers de production d’écrits.</a:t>
            </a:r>
          </a:p>
          <a:p>
            <a:r>
              <a:rPr lang="fr-FR" dirty="0"/>
              <a:t>Une </a:t>
            </a:r>
            <a:r>
              <a:rPr lang="fr-FR" dirty="0" err="1"/>
              <a:t>ré-écriture</a:t>
            </a:r>
            <a:r>
              <a:rPr lang="fr-FR" dirty="0"/>
              <a:t> de la comptine peut se faire à partir de l’environnement de la classe, du vécu, en s’appuyant sur des photos, des pictogrammes, des œuvres.</a:t>
            </a:r>
          </a:p>
          <a:p>
            <a:r>
              <a:rPr lang="fr-FR" b="1" dirty="0"/>
              <a:t>La production d’écrits peut être envisagée </a:t>
            </a:r>
            <a:r>
              <a:rPr lang="fr-FR" dirty="0"/>
              <a:t>à partir d’une structure, d’un texte poétique de départ.</a:t>
            </a:r>
          </a:p>
          <a:p>
            <a:endParaRPr lang="fr-FR" dirty="0"/>
          </a:p>
          <a:p>
            <a:endParaRPr lang="fr-FR" dirty="0"/>
          </a:p>
        </p:txBody>
      </p:sp>
    </p:spTree>
    <p:extLst>
      <p:ext uri="{BB962C8B-B14F-4D97-AF65-F5344CB8AC3E}">
        <p14:creationId xmlns:p14="http://schemas.microsoft.com/office/powerpoint/2010/main" val="101615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F5B65-B3E3-75AA-1FD3-56DC99B6D3AF}"/>
              </a:ext>
            </a:extLst>
          </p:cNvPr>
          <p:cNvSpPr>
            <a:spLocks noGrp="1"/>
          </p:cNvSpPr>
          <p:nvPr>
            <p:ph type="title"/>
          </p:nvPr>
        </p:nvSpPr>
        <p:spPr>
          <a:xfrm>
            <a:off x="1295402" y="982133"/>
            <a:ext cx="9601196" cy="694268"/>
          </a:xfrm>
        </p:spPr>
        <p:txBody>
          <a:bodyPr>
            <a:normAutofit fontScale="90000"/>
          </a:bodyPr>
          <a:lstStyle/>
          <a:p>
            <a:r>
              <a:rPr lang="fr-FR" dirty="0"/>
              <a:t>Les comptines</a:t>
            </a:r>
          </a:p>
        </p:txBody>
      </p:sp>
      <p:sp>
        <p:nvSpPr>
          <p:cNvPr id="3" name="Espace réservé du contenu 2">
            <a:extLst>
              <a:ext uri="{FF2B5EF4-FFF2-40B4-BE49-F238E27FC236}">
                <a16:creationId xmlns:a16="http://schemas.microsoft.com/office/drawing/2014/main" id="{BE269502-11FC-9F9D-D137-8C79853A76B2}"/>
              </a:ext>
            </a:extLst>
          </p:cNvPr>
          <p:cNvSpPr>
            <a:spLocks noGrp="1"/>
          </p:cNvSpPr>
          <p:nvPr>
            <p:ph idx="1"/>
          </p:nvPr>
        </p:nvSpPr>
        <p:spPr>
          <a:xfrm>
            <a:off x="1295401" y="2425701"/>
            <a:ext cx="9601196" cy="3705276"/>
          </a:xfrm>
        </p:spPr>
        <p:txBody>
          <a:bodyPr>
            <a:normAutofit fontScale="70000" lnSpcReduction="20000"/>
          </a:bodyPr>
          <a:lstStyle/>
          <a:p>
            <a:r>
              <a:rPr lang="fr-FR" b="1" dirty="0"/>
              <a:t>Elles sont des instruments intéressants au service des apprentissages linguistiques :</a:t>
            </a:r>
          </a:p>
          <a:p>
            <a:pPr lvl="1"/>
            <a:r>
              <a:rPr lang="fr-FR" dirty="0"/>
              <a:t>Prononciation : jeux des virelangues</a:t>
            </a:r>
          </a:p>
          <a:p>
            <a:pPr lvl="1"/>
            <a:r>
              <a:rPr lang="fr-FR" dirty="0"/>
              <a:t>Appropriation des réalités sonores : rimes assonances</a:t>
            </a:r>
          </a:p>
          <a:p>
            <a:pPr lvl="1"/>
            <a:r>
              <a:rPr lang="fr-FR" dirty="0"/>
              <a:t>Conscience phonologique : trouver la rime et la nommer</a:t>
            </a:r>
          </a:p>
          <a:p>
            <a:pPr lvl="1"/>
            <a:r>
              <a:rPr lang="fr-FR" dirty="0"/>
              <a:t>Construction et imprégnation de modèles syntaxiques</a:t>
            </a:r>
          </a:p>
          <a:p>
            <a:pPr lvl="1"/>
            <a:r>
              <a:rPr lang="fr-FR" dirty="0"/>
              <a:t>Appropriation de la face écrite de la langue</a:t>
            </a:r>
          </a:p>
          <a:p>
            <a:pPr lvl="1"/>
            <a:endParaRPr lang="fr-FR" dirty="0"/>
          </a:p>
          <a:p>
            <a:r>
              <a:rPr lang="fr-FR" dirty="0"/>
              <a:t>Elles ont un </a:t>
            </a:r>
            <a:r>
              <a:rPr lang="fr-FR" b="1" dirty="0"/>
              <a:t>rôle</a:t>
            </a:r>
            <a:r>
              <a:rPr lang="fr-FR" dirty="0"/>
              <a:t> au niveau du </a:t>
            </a:r>
            <a:r>
              <a:rPr lang="fr-FR" b="1" dirty="0"/>
              <a:t>développement de la motricité et familiarise les élèves avec les jeux du langage.</a:t>
            </a:r>
          </a:p>
          <a:p>
            <a:pPr lvl="1"/>
            <a:r>
              <a:rPr lang="fr-FR" dirty="0"/>
              <a:t>Jouer avec la voix (elle peut être parlée ou chantée)</a:t>
            </a:r>
          </a:p>
          <a:p>
            <a:pPr lvl="1"/>
            <a:r>
              <a:rPr lang="fr-FR" dirty="0"/>
              <a:t>Développer la dissociation et la coordination des gestes</a:t>
            </a:r>
          </a:p>
          <a:p>
            <a:pPr lvl="1"/>
            <a:r>
              <a:rPr lang="fr-FR" dirty="0"/>
              <a:t>Entraîner la mémoire</a:t>
            </a:r>
          </a:p>
          <a:p>
            <a:pPr lvl="1"/>
            <a:endParaRPr lang="fr-FR" dirty="0"/>
          </a:p>
        </p:txBody>
      </p:sp>
    </p:spTree>
    <p:extLst>
      <p:ext uri="{BB962C8B-B14F-4D97-AF65-F5344CB8AC3E}">
        <p14:creationId xmlns:p14="http://schemas.microsoft.com/office/powerpoint/2010/main" val="26652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Organique</Template>
  <TotalTime>696</TotalTime>
  <Words>3123</Words>
  <Application>Microsoft Office PowerPoint</Application>
  <PresentationFormat>Grand écran</PresentationFormat>
  <Paragraphs>189</Paragraphs>
  <Slides>40</Slides>
  <Notes>0</Notes>
  <HiddenSlides>0</HiddenSlides>
  <MMClips>5</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Amazon Ember</vt:lpstr>
      <vt:lpstr>Arial</vt:lpstr>
      <vt:lpstr>Calibri</vt:lpstr>
      <vt:lpstr>Garamond</vt:lpstr>
      <vt:lpstr>Organique</vt:lpstr>
      <vt:lpstr>Rendez-vous poétiques  à l’école maternelle</vt:lpstr>
      <vt:lpstr>La poésie : de quoi parle-t-on ? </vt:lpstr>
      <vt:lpstr>Se familiariser avec la poésie  à l’école maternelle</vt:lpstr>
      <vt:lpstr>Présentation PowerPoint</vt:lpstr>
      <vt:lpstr>Se familiariser avec la poésie  à l’école maternelle</vt:lpstr>
      <vt:lpstr>Le programme 2024</vt:lpstr>
      <vt:lpstr>Dire la poésie</vt:lpstr>
      <vt:lpstr>La comptine, un cas particulier Elle ne doit pas être confondue avec un poème.  </vt:lpstr>
      <vt:lpstr>Les comptines</vt:lpstr>
      <vt:lpstr>Exemples d’activités à partir d’une comptine </vt:lpstr>
      <vt:lpstr>Ecouter – Dire – Ecrire la poésie</vt:lpstr>
      <vt:lpstr>Collecter, observer, manipuler</vt:lpstr>
      <vt:lpstr>Mémoriser et mettre  en voix la poésie</vt:lpstr>
      <vt:lpstr>Exemples de jeux de langue</vt:lpstr>
      <vt:lpstr>Exemples de jeux de langue</vt:lpstr>
      <vt:lpstr>Exemples de jeux de langue</vt:lpstr>
      <vt:lpstr>Présentation PowerPoint</vt:lpstr>
      <vt:lpstr>Présentation PowerPoint</vt:lpstr>
      <vt:lpstr>Présentation PowerPoint</vt:lpstr>
      <vt:lpstr>Exemples de jeux de langue</vt:lpstr>
      <vt:lpstr>Exemples de jeux de langue</vt:lpstr>
      <vt:lpstr>Exemples de jeux de langue</vt:lpstr>
      <vt:lpstr>Ecrire la poésie</vt:lpstr>
      <vt:lpstr>L’écriture poétique</vt:lpstr>
      <vt:lpstr>L’écriture poétique: Propositions de pistes d’écriture</vt:lpstr>
      <vt:lpstr>Exemple conduit dans une classe de GS</vt:lpstr>
      <vt:lpstr>Présentation PowerPoint</vt:lpstr>
      <vt:lpstr>L’écriture poétique : Propositions de pistes d’écriture</vt:lpstr>
      <vt:lpstr>Présentation PowerPoint</vt:lpstr>
      <vt:lpstr>Présenter et valoriser les productions </vt:lpstr>
      <vt:lpstr>Présenter et valoriser les productions</vt:lpstr>
      <vt:lpstr>Présentation PowerPoint</vt:lpstr>
      <vt:lpstr>Présentation PowerPoint</vt:lpstr>
      <vt:lpstr>Poésie et Arts Visuels</vt:lpstr>
      <vt:lpstr>Quand la poésie se marie avec une œuvre picturale Un exemple : un clown rigolo de Roland Topor  La poésie au quotidien de la maternelle au cycle 3 – Scéren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Rendez-vous poétiques  à l’école maternelle</dc:title>
  <dc:creator>Valérie Bouquillon</dc:creator>
  <cp:lastModifiedBy>Hervé Goret</cp:lastModifiedBy>
  <cp:revision>16</cp:revision>
  <dcterms:created xsi:type="dcterms:W3CDTF">2024-12-17T14:27:50Z</dcterms:created>
  <dcterms:modified xsi:type="dcterms:W3CDTF">2025-02-06T18:35:08Z</dcterms:modified>
</cp:coreProperties>
</file>